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4.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38"/>
  </p:notesMasterIdLst>
  <p:sldIdLst>
    <p:sldId id="407" r:id="rId2"/>
    <p:sldId id="403" r:id="rId3"/>
    <p:sldId id="359" r:id="rId4"/>
    <p:sldId id="397" r:id="rId5"/>
    <p:sldId id="363" r:id="rId6"/>
    <p:sldId id="365" r:id="rId7"/>
    <p:sldId id="366" r:id="rId8"/>
    <p:sldId id="367" r:id="rId9"/>
    <p:sldId id="368" r:id="rId10"/>
    <p:sldId id="369" r:id="rId11"/>
    <p:sldId id="370" r:id="rId12"/>
    <p:sldId id="371" r:id="rId13"/>
    <p:sldId id="372" r:id="rId14"/>
    <p:sldId id="373" r:id="rId15"/>
    <p:sldId id="374" r:id="rId16"/>
    <p:sldId id="375" r:id="rId17"/>
    <p:sldId id="398" r:id="rId18"/>
    <p:sldId id="376" r:id="rId19"/>
    <p:sldId id="399" r:id="rId20"/>
    <p:sldId id="377" r:id="rId21"/>
    <p:sldId id="378" r:id="rId22"/>
    <p:sldId id="379" r:id="rId23"/>
    <p:sldId id="380" r:id="rId24"/>
    <p:sldId id="382" r:id="rId25"/>
    <p:sldId id="383" r:id="rId26"/>
    <p:sldId id="400" r:id="rId27"/>
    <p:sldId id="384" r:id="rId28"/>
    <p:sldId id="385" r:id="rId29"/>
    <p:sldId id="386" r:id="rId30"/>
    <p:sldId id="387" r:id="rId31"/>
    <p:sldId id="388" r:id="rId32"/>
    <p:sldId id="389" r:id="rId33"/>
    <p:sldId id="390" r:id="rId34"/>
    <p:sldId id="391" r:id="rId35"/>
    <p:sldId id="401" r:id="rId36"/>
    <p:sldId id="404" r:id="rId37"/>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19" autoAdjust="0"/>
    <p:restoredTop sz="75881" autoAdjust="0"/>
  </p:normalViewPr>
  <p:slideViewPr>
    <p:cSldViewPr>
      <p:cViewPr>
        <p:scale>
          <a:sx n="70" d="100"/>
          <a:sy n="70" d="100"/>
        </p:scale>
        <p:origin x="1602" y="-2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24"/>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428F37-533E-4A41-8655-F9D8B96EFA90}" type="doc">
      <dgm:prSet loTypeId="urn:microsoft.com/office/officeart/2005/8/layout/process1" loCatId="process" qsTypeId="urn:microsoft.com/office/officeart/2005/8/quickstyle/simple4" qsCatId="simple" csTypeId="urn:microsoft.com/office/officeart/2005/8/colors/accent1_2" csCatId="accent1" phldr="1"/>
      <dgm:spPr/>
    </dgm:pt>
    <dgm:pt modelId="{DECDBDB4-7F34-AC41-9B0E-FBD22DFC83E7}">
      <dgm:prSet/>
      <dgm:spPr>
        <a:solidFill>
          <a:schemeClr val="accent3">
            <a:lumMod val="75000"/>
          </a:schemeClr>
        </a:solidFill>
        <a:ln>
          <a:solidFill>
            <a:schemeClr val="accent3">
              <a:lumMod val="50000"/>
            </a:schemeClr>
          </a:solidFill>
        </a:ln>
      </dgm:spPr>
      <dgm:t>
        <a:bodyPr/>
        <a:lstStyle/>
        <a:p>
          <a:r>
            <a:rPr lang="en-US" dirty="0">
              <a:solidFill>
                <a:schemeClr val="bg1"/>
              </a:solidFill>
              <a:latin typeface="+mn-lt"/>
            </a:rPr>
            <a:t>What assets need to be protected</a:t>
          </a:r>
        </a:p>
      </dgm:t>
    </dgm:pt>
    <dgm:pt modelId="{159A8D0F-CD40-074D-936C-230D0A413289}" type="parTrans" cxnId="{47EB3D10-AE49-A44E-8A44-79BDE5BCAF7C}">
      <dgm:prSet/>
      <dgm:spPr/>
      <dgm:t>
        <a:bodyPr/>
        <a:lstStyle/>
        <a:p>
          <a:endParaRPr lang="en-US"/>
        </a:p>
      </dgm:t>
    </dgm:pt>
    <dgm:pt modelId="{B7FE86E5-213C-9043-840B-3A79513B2496}" type="sibTrans" cxnId="{47EB3D10-AE49-A44E-8A44-79BDE5BCAF7C}">
      <dgm:prSet/>
      <dgm:spPr>
        <a:solidFill>
          <a:schemeClr val="tx1"/>
        </a:solidFill>
        <a:ln>
          <a:solidFill>
            <a:schemeClr val="accent3">
              <a:lumMod val="50000"/>
            </a:schemeClr>
          </a:solidFill>
        </a:ln>
      </dgm:spPr>
      <dgm:t>
        <a:bodyPr/>
        <a:lstStyle/>
        <a:p>
          <a:endParaRPr lang="en-US"/>
        </a:p>
      </dgm:t>
    </dgm:pt>
    <dgm:pt modelId="{A2D4077F-A238-DA4C-89E9-11B6DEDADADC}">
      <dgm:prSet/>
      <dgm:spPr>
        <a:solidFill>
          <a:schemeClr val="accent4">
            <a:lumMod val="60000"/>
            <a:lumOff val="40000"/>
          </a:schemeClr>
        </a:solidFill>
        <a:ln>
          <a:solidFill>
            <a:schemeClr val="accent4">
              <a:lumMod val="75000"/>
            </a:schemeClr>
          </a:solidFill>
        </a:ln>
      </dgm:spPr>
      <dgm:t>
        <a:bodyPr/>
        <a:lstStyle/>
        <a:p>
          <a:r>
            <a:rPr lang="en-US" dirty="0">
              <a:solidFill>
                <a:schemeClr val="bg1"/>
              </a:solidFill>
              <a:latin typeface="+mn-lt"/>
            </a:rPr>
            <a:t>How are those assets threatened</a:t>
          </a:r>
        </a:p>
      </dgm:t>
    </dgm:pt>
    <dgm:pt modelId="{4669B165-5BD5-5A4B-988C-6183B95E4737}" type="parTrans" cxnId="{C1F07A67-8D17-3A40-ADD9-2C8CB8CF4B88}">
      <dgm:prSet/>
      <dgm:spPr/>
      <dgm:t>
        <a:bodyPr/>
        <a:lstStyle/>
        <a:p>
          <a:endParaRPr lang="en-US"/>
        </a:p>
      </dgm:t>
    </dgm:pt>
    <dgm:pt modelId="{6F960B14-ECD0-5748-A4CF-769860A75338}" type="sibTrans" cxnId="{C1F07A67-8D17-3A40-ADD9-2C8CB8CF4B88}">
      <dgm:prSet/>
      <dgm:spPr>
        <a:solidFill>
          <a:schemeClr val="tx1"/>
        </a:solidFill>
        <a:ln>
          <a:solidFill>
            <a:schemeClr val="accent4">
              <a:lumMod val="75000"/>
            </a:schemeClr>
          </a:solidFill>
        </a:ln>
      </dgm:spPr>
      <dgm:t>
        <a:bodyPr/>
        <a:lstStyle/>
        <a:p>
          <a:endParaRPr lang="en-US"/>
        </a:p>
      </dgm:t>
    </dgm:pt>
    <dgm:pt modelId="{91E1F51B-B71D-164E-BF59-4AF797A37CFF}">
      <dgm:prSet/>
      <dgm:spPr>
        <a:solidFill>
          <a:schemeClr val="accent5">
            <a:lumMod val="75000"/>
          </a:schemeClr>
        </a:solidFill>
        <a:ln>
          <a:solidFill>
            <a:schemeClr val="accent5">
              <a:lumMod val="50000"/>
            </a:schemeClr>
          </a:solidFill>
        </a:ln>
      </dgm:spPr>
      <dgm:t>
        <a:bodyPr/>
        <a:lstStyle/>
        <a:p>
          <a:r>
            <a:rPr lang="en-US" dirty="0">
              <a:solidFill>
                <a:schemeClr val="bg1"/>
              </a:solidFill>
              <a:latin typeface="+mn-lt"/>
            </a:rPr>
            <a:t>What can be done to counter those threats</a:t>
          </a:r>
        </a:p>
      </dgm:t>
    </dgm:pt>
    <dgm:pt modelId="{D467CD87-D97B-E343-9183-C2C48D365099}" type="parTrans" cxnId="{7A98AA3E-2E05-9546-8D7D-79AED40249CE}">
      <dgm:prSet/>
      <dgm:spPr/>
      <dgm:t>
        <a:bodyPr/>
        <a:lstStyle/>
        <a:p>
          <a:endParaRPr lang="en-US"/>
        </a:p>
      </dgm:t>
    </dgm:pt>
    <dgm:pt modelId="{283F4503-9CC7-7E4D-AD40-9C1A276F9DBF}" type="sibTrans" cxnId="{7A98AA3E-2E05-9546-8D7D-79AED40249CE}">
      <dgm:prSet/>
      <dgm:spPr/>
      <dgm:t>
        <a:bodyPr/>
        <a:lstStyle/>
        <a:p>
          <a:endParaRPr lang="en-US"/>
        </a:p>
      </dgm:t>
    </dgm:pt>
    <dgm:pt modelId="{699A0DD0-679B-964C-9581-E92EEC901E77}" type="pres">
      <dgm:prSet presAssocID="{18428F37-533E-4A41-8655-F9D8B96EFA90}" presName="Name0" presStyleCnt="0">
        <dgm:presLayoutVars>
          <dgm:dir/>
          <dgm:resizeHandles val="exact"/>
        </dgm:presLayoutVars>
      </dgm:prSet>
      <dgm:spPr/>
    </dgm:pt>
    <dgm:pt modelId="{8746285E-8FC2-304D-B8D6-1F4764C439BB}" type="pres">
      <dgm:prSet presAssocID="{DECDBDB4-7F34-AC41-9B0E-FBD22DFC83E7}" presName="node" presStyleLbl="node1" presStyleIdx="0" presStyleCnt="3">
        <dgm:presLayoutVars>
          <dgm:bulletEnabled val="1"/>
        </dgm:presLayoutVars>
      </dgm:prSet>
      <dgm:spPr/>
    </dgm:pt>
    <dgm:pt modelId="{29C810DC-3DD5-5349-B6C4-53BFAF5170C0}" type="pres">
      <dgm:prSet presAssocID="{B7FE86E5-213C-9043-840B-3A79513B2496}" presName="sibTrans" presStyleLbl="sibTrans2D1" presStyleIdx="0" presStyleCnt="2"/>
      <dgm:spPr/>
    </dgm:pt>
    <dgm:pt modelId="{4B385FA7-9B74-D249-965C-31E168F31A37}" type="pres">
      <dgm:prSet presAssocID="{B7FE86E5-213C-9043-840B-3A79513B2496}" presName="connectorText" presStyleLbl="sibTrans2D1" presStyleIdx="0" presStyleCnt="2"/>
      <dgm:spPr/>
    </dgm:pt>
    <dgm:pt modelId="{F0EE840A-6A6A-8C4E-BD43-645284D74784}" type="pres">
      <dgm:prSet presAssocID="{A2D4077F-A238-DA4C-89E9-11B6DEDADADC}" presName="node" presStyleLbl="node1" presStyleIdx="1" presStyleCnt="3">
        <dgm:presLayoutVars>
          <dgm:bulletEnabled val="1"/>
        </dgm:presLayoutVars>
      </dgm:prSet>
      <dgm:spPr/>
    </dgm:pt>
    <dgm:pt modelId="{106A60B2-E17B-6846-A742-BD11872B615E}" type="pres">
      <dgm:prSet presAssocID="{6F960B14-ECD0-5748-A4CF-769860A75338}" presName="sibTrans" presStyleLbl="sibTrans2D1" presStyleIdx="1" presStyleCnt="2"/>
      <dgm:spPr/>
    </dgm:pt>
    <dgm:pt modelId="{158BB950-FF0F-D44F-BC57-D0FFDA67D69B}" type="pres">
      <dgm:prSet presAssocID="{6F960B14-ECD0-5748-A4CF-769860A75338}" presName="connectorText" presStyleLbl="sibTrans2D1" presStyleIdx="1" presStyleCnt="2"/>
      <dgm:spPr/>
    </dgm:pt>
    <dgm:pt modelId="{5E945862-EF2F-A845-884B-12FE5750CF76}" type="pres">
      <dgm:prSet presAssocID="{91E1F51B-B71D-164E-BF59-4AF797A37CFF}" presName="node" presStyleLbl="node1" presStyleIdx="2" presStyleCnt="3">
        <dgm:presLayoutVars>
          <dgm:bulletEnabled val="1"/>
        </dgm:presLayoutVars>
      </dgm:prSet>
      <dgm:spPr/>
    </dgm:pt>
  </dgm:ptLst>
  <dgm:cxnLst>
    <dgm:cxn modelId="{47EB3D10-AE49-A44E-8A44-79BDE5BCAF7C}" srcId="{18428F37-533E-4A41-8655-F9D8B96EFA90}" destId="{DECDBDB4-7F34-AC41-9B0E-FBD22DFC83E7}" srcOrd="0" destOrd="0" parTransId="{159A8D0F-CD40-074D-936C-230D0A413289}" sibTransId="{B7FE86E5-213C-9043-840B-3A79513B2496}"/>
    <dgm:cxn modelId="{7A98AA3E-2E05-9546-8D7D-79AED40249CE}" srcId="{18428F37-533E-4A41-8655-F9D8B96EFA90}" destId="{91E1F51B-B71D-164E-BF59-4AF797A37CFF}" srcOrd="2" destOrd="0" parTransId="{D467CD87-D97B-E343-9183-C2C48D365099}" sibTransId="{283F4503-9CC7-7E4D-AD40-9C1A276F9DBF}"/>
    <dgm:cxn modelId="{361CE03F-8CF9-144B-8114-D4F2624F0422}" type="presOf" srcId="{B7FE86E5-213C-9043-840B-3A79513B2496}" destId="{4B385FA7-9B74-D249-965C-31E168F31A37}" srcOrd="1" destOrd="0" presId="urn:microsoft.com/office/officeart/2005/8/layout/process1"/>
    <dgm:cxn modelId="{4909C241-D23A-E94D-B07E-662333D69C1D}" type="presOf" srcId="{91E1F51B-B71D-164E-BF59-4AF797A37CFF}" destId="{5E945862-EF2F-A845-884B-12FE5750CF76}" srcOrd="0" destOrd="0" presId="urn:microsoft.com/office/officeart/2005/8/layout/process1"/>
    <dgm:cxn modelId="{47FFFF42-0D16-0541-8BAA-951AC7E3A980}" type="presOf" srcId="{DECDBDB4-7F34-AC41-9B0E-FBD22DFC83E7}" destId="{8746285E-8FC2-304D-B8D6-1F4764C439BB}" srcOrd="0" destOrd="0" presId="urn:microsoft.com/office/officeart/2005/8/layout/process1"/>
    <dgm:cxn modelId="{C1F07A67-8D17-3A40-ADD9-2C8CB8CF4B88}" srcId="{18428F37-533E-4A41-8655-F9D8B96EFA90}" destId="{A2D4077F-A238-DA4C-89E9-11B6DEDADADC}" srcOrd="1" destOrd="0" parTransId="{4669B165-5BD5-5A4B-988C-6183B95E4737}" sibTransId="{6F960B14-ECD0-5748-A4CF-769860A75338}"/>
    <dgm:cxn modelId="{3DD78A6A-484A-EC4B-B928-53987188C1BF}" type="presOf" srcId="{B7FE86E5-213C-9043-840B-3A79513B2496}" destId="{29C810DC-3DD5-5349-B6C4-53BFAF5170C0}" srcOrd="0" destOrd="0" presId="urn:microsoft.com/office/officeart/2005/8/layout/process1"/>
    <dgm:cxn modelId="{5BD6B26C-20DD-C842-A512-635844E307CA}" type="presOf" srcId="{6F960B14-ECD0-5748-A4CF-769860A75338}" destId="{158BB950-FF0F-D44F-BC57-D0FFDA67D69B}" srcOrd="1" destOrd="0" presId="urn:microsoft.com/office/officeart/2005/8/layout/process1"/>
    <dgm:cxn modelId="{F5BB7E58-3B50-444F-A028-E70A8323EA1F}" type="presOf" srcId="{6F960B14-ECD0-5748-A4CF-769860A75338}" destId="{106A60B2-E17B-6846-A742-BD11872B615E}" srcOrd="0" destOrd="0" presId="urn:microsoft.com/office/officeart/2005/8/layout/process1"/>
    <dgm:cxn modelId="{2FFEF4D0-49AC-CE4F-948B-3FB1D75F3FE1}" type="presOf" srcId="{A2D4077F-A238-DA4C-89E9-11B6DEDADADC}" destId="{F0EE840A-6A6A-8C4E-BD43-645284D74784}" srcOrd="0" destOrd="0" presId="urn:microsoft.com/office/officeart/2005/8/layout/process1"/>
    <dgm:cxn modelId="{98C2BADF-B650-D342-9963-134225CDE30A}" type="presOf" srcId="{18428F37-533E-4A41-8655-F9D8B96EFA90}" destId="{699A0DD0-679B-964C-9581-E92EEC901E77}" srcOrd="0" destOrd="0" presId="urn:microsoft.com/office/officeart/2005/8/layout/process1"/>
    <dgm:cxn modelId="{BACD36BD-864E-3741-97B9-7C310B42BC09}" type="presParOf" srcId="{699A0DD0-679B-964C-9581-E92EEC901E77}" destId="{8746285E-8FC2-304D-B8D6-1F4764C439BB}" srcOrd="0" destOrd="0" presId="urn:microsoft.com/office/officeart/2005/8/layout/process1"/>
    <dgm:cxn modelId="{FFA0DD57-BE88-AF49-911C-A940AA6D7BA2}" type="presParOf" srcId="{699A0DD0-679B-964C-9581-E92EEC901E77}" destId="{29C810DC-3DD5-5349-B6C4-53BFAF5170C0}" srcOrd="1" destOrd="0" presId="urn:microsoft.com/office/officeart/2005/8/layout/process1"/>
    <dgm:cxn modelId="{4E533893-AD51-A445-9B3D-B03B3CDFE941}" type="presParOf" srcId="{29C810DC-3DD5-5349-B6C4-53BFAF5170C0}" destId="{4B385FA7-9B74-D249-965C-31E168F31A37}" srcOrd="0" destOrd="0" presId="urn:microsoft.com/office/officeart/2005/8/layout/process1"/>
    <dgm:cxn modelId="{583C19DB-F092-FC40-86F4-EADD4AC245DF}" type="presParOf" srcId="{699A0DD0-679B-964C-9581-E92EEC901E77}" destId="{F0EE840A-6A6A-8C4E-BD43-645284D74784}" srcOrd="2" destOrd="0" presId="urn:microsoft.com/office/officeart/2005/8/layout/process1"/>
    <dgm:cxn modelId="{16392C56-480E-0C4D-A2CF-4FC813A1C802}" type="presParOf" srcId="{699A0DD0-679B-964C-9581-E92EEC901E77}" destId="{106A60B2-E17B-6846-A742-BD11872B615E}" srcOrd="3" destOrd="0" presId="urn:microsoft.com/office/officeart/2005/8/layout/process1"/>
    <dgm:cxn modelId="{A361325D-C60D-A040-B34C-0942C75D7B5C}" type="presParOf" srcId="{106A60B2-E17B-6846-A742-BD11872B615E}" destId="{158BB950-FF0F-D44F-BC57-D0FFDA67D69B}" srcOrd="0" destOrd="0" presId="urn:microsoft.com/office/officeart/2005/8/layout/process1"/>
    <dgm:cxn modelId="{016DC2CC-B745-0349-A580-600120FBED2A}" type="presParOf" srcId="{699A0DD0-679B-964C-9581-E92EEC901E77}" destId="{5E945862-EF2F-A845-884B-12FE5750CF76}"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83FAB04-7DCE-6D40-9007-F76C4D767083}" type="doc">
      <dgm:prSet loTypeId="urn:microsoft.com/office/officeart/2005/8/layout/radial3" loCatId="relationship" qsTypeId="urn:microsoft.com/office/officeart/2005/8/quickstyle/simple4" qsCatId="simple" csTypeId="urn:microsoft.com/office/officeart/2005/8/colors/accent1_2" csCatId="accent1" phldr="1"/>
      <dgm:spPr/>
    </dgm:pt>
    <dgm:pt modelId="{AABF8E15-3D1F-6448-BDDA-47A45D6B6B05}">
      <dgm:prSet custT="1"/>
      <dgm:spPr>
        <a:solidFill>
          <a:schemeClr val="accent5">
            <a:lumMod val="75000"/>
          </a:schemeClr>
        </a:solidFill>
      </dgm:spPr>
      <dgm:t>
        <a:bodyPr/>
        <a:lstStyle/>
        <a:p>
          <a:endParaRPr lang="en-US" sz="1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endParaRPr>
        </a:p>
        <a:p>
          <a:r>
            <a:rPr lang="en-US" sz="1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Availability 		</a:t>
          </a:r>
        </a:p>
      </dgm:t>
    </dgm:pt>
    <dgm:pt modelId="{490841DF-9916-6D4B-B3D4-17CF48FF764F}" type="parTrans" cxnId="{4888D073-C20A-2C44-A94A-C219DCEFEC89}">
      <dgm:prSet/>
      <dgm:spPr/>
      <dgm:t>
        <a:bodyPr/>
        <a:lstStyle/>
        <a:p>
          <a:endParaRPr lang="en-US"/>
        </a:p>
      </dgm:t>
    </dgm:pt>
    <dgm:pt modelId="{3D4064D4-0A2D-5C4E-A06D-31A0119DB9F9}" type="sibTrans" cxnId="{4888D073-C20A-2C44-A94A-C219DCEFEC89}">
      <dgm:prSet/>
      <dgm:spPr/>
      <dgm:t>
        <a:bodyPr/>
        <a:lstStyle/>
        <a:p>
          <a:endParaRPr lang="en-US"/>
        </a:p>
      </dgm:t>
    </dgm:pt>
    <dgm:pt modelId="{3098420F-8C55-F047-A00D-D3A7D411239F}">
      <dgm:prSet custT="1"/>
      <dgm:spPr>
        <a:solidFill>
          <a:schemeClr val="accent5">
            <a:lumMod val="75000"/>
          </a:schemeClr>
        </a:solidFill>
      </dgm:spPr>
      <dgm:t>
        <a:bodyPr/>
        <a:lstStyle/>
        <a:p>
          <a:r>
            <a:rPr lang="en-US" sz="1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Authenticity</a:t>
          </a:r>
          <a:r>
            <a:rPr lang="en-US" sz="1800" dirty="0">
              <a:latin typeface="+mj-lt"/>
            </a:rPr>
            <a:t>	</a:t>
          </a:r>
        </a:p>
      </dgm:t>
    </dgm:pt>
    <dgm:pt modelId="{CF8300ED-994D-D046-BF28-DCEF1455FC32}" type="parTrans" cxnId="{A23A176E-B9B8-A44A-9629-589CDF41961C}">
      <dgm:prSet/>
      <dgm:spPr/>
      <dgm:t>
        <a:bodyPr/>
        <a:lstStyle/>
        <a:p>
          <a:endParaRPr lang="en-US"/>
        </a:p>
      </dgm:t>
    </dgm:pt>
    <dgm:pt modelId="{C58906CF-EF98-2442-8D7A-CF2127506BA9}" type="sibTrans" cxnId="{A23A176E-B9B8-A44A-9629-589CDF41961C}">
      <dgm:prSet/>
      <dgm:spPr/>
      <dgm:t>
        <a:bodyPr/>
        <a:lstStyle/>
        <a:p>
          <a:endParaRPr lang="en-US"/>
        </a:p>
      </dgm:t>
    </dgm:pt>
    <dgm:pt modelId="{C7D5F483-6846-6C42-B506-A356D0838A5F}">
      <dgm:prSet custT="1"/>
      <dgm:spPr>
        <a:solidFill>
          <a:schemeClr val="accent3">
            <a:lumMod val="75000"/>
          </a:schemeClr>
        </a:solidFill>
      </dgm:spPr>
      <dgm:t>
        <a:bodyPr/>
        <a:lstStyle/>
        <a:p>
          <a:r>
            <a:rPr lang="en-US" sz="1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Reliability</a:t>
          </a:r>
        </a:p>
      </dgm:t>
    </dgm:pt>
    <dgm:pt modelId="{8258C2DE-DB31-0448-9E49-9CE51EF0E09A}" type="parTrans" cxnId="{DA9D95F0-DD98-E541-9D09-71C12FE8FE09}">
      <dgm:prSet/>
      <dgm:spPr/>
      <dgm:t>
        <a:bodyPr/>
        <a:lstStyle/>
        <a:p>
          <a:endParaRPr lang="en-US"/>
        </a:p>
      </dgm:t>
    </dgm:pt>
    <dgm:pt modelId="{1C839258-945F-8542-875F-9F1AE7A16E5C}" type="sibTrans" cxnId="{DA9D95F0-DD98-E541-9D09-71C12FE8FE09}">
      <dgm:prSet/>
      <dgm:spPr/>
      <dgm:t>
        <a:bodyPr/>
        <a:lstStyle/>
        <a:p>
          <a:endParaRPr lang="en-US"/>
        </a:p>
      </dgm:t>
    </dgm:pt>
    <dgm:pt modelId="{89705E84-B57D-A642-9F68-AE8BC35110B8}">
      <dgm:prSet custT="1"/>
      <dgm:spPr>
        <a:solidFill>
          <a:schemeClr val="accent3">
            <a:lumMod val="75000"/>
          </a:schemeClr>
        </a:solidFill>
      </dgm:spPr>
      <dgm:t>
        <a:bodyPr/>
        <a:lstStyle/>
        <a:p>
          <a:r>
            <a:rPr lang="en-US" sz="1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Accountability</a:t>
          </a:r>
        </a:p>
      </dgm:t>
    </dgm:pt>
    <dgm:pt modelId="{E4C9357D-B9A2-9F48-83D7-765A7B3ED3A7}" type="parTrans" cxnId="{09280DF7-F109-4B4F-962E-2B46872B46D1}">
      <dgm:prSet/>
      <dgm:spPr/>
      <dgm:t>
        <a:bodyPr/>
        <a:lstStyle/>
        <a:p>
          <a:endParaRPr lang="en-US"/>
        </a:p>
      </dgm:t>
    </dgm:pt>
    <dgm:pt modelId="{E154275D-9133-3640-83D7-21633CF4D059}" type="sibTrans" cxnId="{09280DF7-F109-4B4F-962E-2B46872B46D1}">
      <dgm:prSet/>
      <dgm:spPr/>
      <dgm:t>
        <a:bodyPr/>
        <a:lstStyle/>
        <a:p>
          <a:endParaRPr lang="en-US"/>
        </a:p>
      </dgm:t>
    </dgm:pt>
    <dgm:pt modelId="{353F953C-5BD2-B447-AEF7-593F3E4C0182}">
      <dgm:prSet phldrT="[Text]" custT="1"/>
      <dgm:spPr>
        <a:solidFill>
          <a:schemeClr val="accent3">
            <a:lumMod val="75000"/>
          </a:schemeClr>
        </a:solidFill>
      </dgm:spPr>
      <dgm:t>
        <a:bodyPr/>
        <a:lstStyle/>
        <a:p>
          <a:r>
            <a:rPr lang="en-US" sz="1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Integrity</a:t>
          </a:r>
        </a:p>
      </dgm:t>
    </dgm:pt>
    <dgm:pt modelId="{E5BCF604-D682-0343-8003-8071A7EBC144}" type="parTrans" cxnId="{6F1A535E-97D9-DC44-9F8A-9303A5D4A99E}">
      <dgm:prSet/>
      <dgm:spPr/>
      <dgm:t>
        <a:bodyPr/>
        <a:lstStyle/>
        <a:p>
          <a:endParaRPr lang="en-US"/>
        </a:p>
      </dgm:t>
    </dgm:pt>
    <dgm:pt modelId="{055ADFCB-086B-FC4A-9F59-4FB2C2D6175B}" type="sibTrans" cxnId="{6F1A535E-97D9-DC44-9F8A-9303A5D4A99E}">
      <dgm:prSet/>
      <dgm:spPr/>
      <dgm:t>
        <a:bodyPr/>
        <a:lstStyle/>
        <a:p>
          <a:endParaRPr lang="en-US"/>
        </a:p>
      </dgm:t>
    </dgm:pt>
    <dgm:pt modelId="{B6DA18D7-C698-A143-9BF3-D1B227E1377B}">
      <dgm:prSet phldrT="[Text]" custT="1"/>
      <dgm:spPr>
        <a:solidFill>
          <a:schemeClr val="tx1"/>
        </a:solidFill>
      </dgm:spPr>
      <dgm:t>
        <a:bodyPr/>
        <a:lstStyle/>
        <a:p>
          <a:r>
            <a:rPr lang="en-US" sz="1800" b="1" i="0" dirty="0">
              <a:solidFill>
                <a:schemeClr val="bg1"/>
              </a:solidFill>
              <a:latin typeface="+mj-lt"/>
            </a:rPr>
            <a:t>Anything that might hinder or prevent an asset from providing appropriate levels of the key security services</a:t>
          </a:r>
        </a:p>
      </dgm:t>
    </dgm:pt>
    <dgm:pt modelId="{59878F38-67BC-3247-84AC-95CF8A2FB82D}" type="parTrans" cxnId="{CF5484DE-9BF0-F14F-B8A3-DFB1DD7A3C72}">
      <dgm:prSet/>
      <dgm:spPr/>
      <dgm:t>
        <a:bodyPr/>
        <a:lstStyle/>
        <a:p>
          <a:endParaRPr lang="en-US"/>
        </a:p>
      </dgm:t>
    </dgm:pt>
    <dgm:pt modelId="{1FE4B01C-BA76-D34C-A3CB-28F7F5ECBEF3}" type="sibTrans" cxnId="{CF5484DE-9BF0-F14F-B8A3-DFB1DD7A3C72}">
      <dgm:prSet/>
      <dgm:spPr/>
      <dgm:t>
        <a:bodyPr/>
        <a:lstStyle/>
        <a:p>
          <a:endParaRPr lang="en-US"/>
        </a:p>
      </dgm:t>
    </dgm:pt>
    <dgm:pt modelId="{B18DCDFD-AA46-1341-A7DF-6C00384D9B4A}">
      <dgm:prSet phldrT="[Text]" custT="1"/>
      <dgm:spPr>
        <a:solidFill>
          <a:schemeClr val="accent5">
            <a:lumMod val="75000"/>
          </a:schemeClr>
        </a:solidFill>
      </dgm:spPr>
      <dgm:t>
        <a:bodyPr/>
        <a:lstStyle/>
        <a:p>
          <a:r>
            <a:rPr lang="en-US" sz="1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Confidentiality</a:t>
          </a:r>
          <a:r>
            <a:rPr lang="en-US" sz="1800" dirty="0">
              <a:latin typeface="+mj-lt"/>
            </a:rPr>
            <a:t>	</a:t>
          </a:r>
        </a:p>
      </dgm:t>
    </dgm:pt>
    <dgm:pt modelId="{672E744D-4387-8240-A9FD-AF8AB14E2988}" type="parTrans" cxnId="{9D54D45B-19EE-EA4E-BCD7-C3054D0F116E}">
      <dgm:prSet/>
      <dgm:spPr/>
      <dgm:t>
        <a:bodyPr/>
        <a:lstStyle/>
        <a:p>
          <a:endParaRPr lang="en-US"/>
        </a:p>
      </dgm:t>
    </dgm:pt>
    <dgm:pt modelId="{EDB86CA8-8890-D84C-A44E-AF35309FD916}" type="sibTrans" cxnId="{9D54D45B-19EE-EA4E-BCD7-C3054D0F116E}">
      <dgm:prSet/>
      <dgm:spPr/>
      <dgm:t>
        <a:bodyPr/>
        <a:lstStyle/>
        <a:p>
          <a:endParaRPr lang="en-US"/>
        </a:p>
      </dgm:t>
    </dgm:pt>
    <dgm:pt modelId="{265B9492-FC5A-AC44-A440-3BA25E190671}" type="pres">
      <dgm:prSet presAssocID="{E83FAB04-7DCE-6D40-9007-F76C4D767083}" presName="composite" presStyleCnt="0">
        <dgm:presLayoutVars>
          <dgm:chMax val="1"/>
          <dgm:dir/>
          <dgm:resizeHandles val="exact"/>
        </dgm:presLayoutVars>
      </dgm:prSet>
      <dgm:spPr/>
    </dgm:pt>
    <dgm:pt modelId="{D45C2DD4-0AF9-A94D-979A-7A10243D7437}" type="pres">
      <dgm:prSet presAssocID="{E83FAB04-7DCE-6D40-9007-F76C4D767083}" presName="radial" presStyleCnt="0">
        <dgm:presLayoutVars>
          <dgm:animLvl val="ctr"/>
        </dgm:presLayoutVars>
      </dgm:prSet>
      <dgm:spPr/>
    </dgm:pt>
    <dgm:pt modelId="{2FDCED59-5831-8746-920B-E8FC2BE38DE0}" type="pres">
      <dgm:prSet presAssocID="{B6DA18D7-C698-A143-9BF3-D1B227E1377B}" presName="centerShape" presStyleLbl="vennNode1" presStyleIdx="0" presStyleCnt="7"/>
      <dgm:spPr/>
    </dgm:pt>
    <dgm:pt modelId="{4B08B501-66AB-4248-8253-D4694DE12555}" type="pres">
      <dgm:prSet presAssocID="{353F953C-5BD2-B447-AEF7-593F3E4C0182}" presName="node" presStyleLbl="vennNode1" presStyleIdx="1" presStyleCnt="7">
        <dgm:presLayoutVars>
          <dgm:bulletEnabled val="1"/>
        </dgm:presLayoutVars>
      </dgm:prSet>
      <dgm:spPr/>
    </dgm:pt>
    <dgm:pt modelId="{87CA51B6-BDF1-9B48-BA0C-54E26B9325A8}" type="pres">
      <dgm:prSet presAssocID="{AABF8E15-3D1F-6448-BDDA-47A45D6B6B05}" presName="node" presStyleLbl="vennNode1" presStyleIdx="2" presStyleCnt="7" custScaleX="121999" custScaleY="103060" custRadScaleRad="110978" custRadScaleInc="5370">
        <dgm:presLayoutVars>
          <dgm:bulletEnabled val="1"/>
        </dgm:presLayoutVars>
      </dgm:prSet>
      <dgm:spPr/>
    </dgm:pt>
    <dgm:pt modelId="{38841C6F-ECA0-5845-ADD8-06F94BDDFEDA}" type="pres">
      <dgm:prSet presAssocID="{89705E84-B57D-A642-9F68-AE8BC35110B8}" presName="node" presStyleLbl="vennNode1" presStyleIdx="3" presStyleCnt="7" custScaleX="178729" custScaleY="96202" custRadScaleRad="126197" custRadScaleInc="-14364">
        <dgm:presLayoutVars>
          <dgm:bulletEnabled val="1"/>
        </dgm:presLayoutVars>
      </dgm:prSet>
      <dgm:spPr/>
    </dgm:pt>
    <dgm:pt modelId="{9FEA7F70-2F74-A245-A233-EDF5E84805A7}" type="pres">
      <dgm:prSet presAssocID="{3098420F-8C55-F047-A00D-D3A7D411239F}" presName="node" presStyleLbl="vennNode1" presStyleIdx="4" presStyleCnt="7" custScaleX="147421">
        <dgm:presLayoutVars>
          <dgm:bulletEnabled val="1"/>
        </dgm:presLayoutVars>
      </dgm:prSet>
      <dgm:spPr/>
    </dgm:pt>
    <dgm:pt modelId="{800EDA8F-81A7-8C4E-897B-284FA51637AB}" type="pres">
      <dgm:prSet presAssocID="{C7D5F483-6846-6C42-B506-A356D0838A5F}" presName="node" presStyleLbl="vennNode1" presStyleIdx="5" presStyleCnt="7" custScaleX="118035" custRadScaleRad="105570" custRadScaleInc="5467">
        <dgm:presLayoutVars>
          <dgm:bulletEnabled val="1"/>
        </dgm:presLayoutVars>
      </dgm:prSet>
      <dgm:spPr/>
    </dgm:pt>
    <dgm:pt modelId="{86A2D228-B306-6A46-A7A2-164614DF38D3}" type="pres">
      <dgm:prSet presAssocID="{B18DCDFD-AA46-1341-A7DF-6C00384D9B4A}" presName="node" presStyleLbl="vennNode1" presStyleIdx="6" presStyleCnt="7" custScaleX="164487" custScaleY="108414" custRadScaleRad="115248" custRadScaleInc="-5506">
        <dgm:presLayoutVars>
          <dgm:bulletEnabled val="1"/>
        </dgm:presLayoutVars>
      </dgm:prSet>
      <dgm:spPr/>
    </dgm:pt>
  </dgm:ptLst>
  <dgm:cxnLst>
    <dgm:cxn modelId="{9D54D45B-19EE-EA4E-BCD7-C3054D0F116E}" srcId="{B6DA18D7-C698-A143-9BF3-D1B227E1377B}" destId="{B18DCDFD-AA46-1341-A7DF-6C00384D9B4A}" srcOrd="5" destOrd="0" parTransId="{672E744D-4387-8240-A9FD-AF8AB14E2988}" sibTransId="{EDB86CA8-8890-D84C-A44E-AF35309FD916}"/>
    <dgm:cxn modelId="{6F1A535E-97D9-DC44-9F8A-9303A5D4A99E}" srcId="{B6DA18D7-C698-A143-9BF3-D1B227E1377B}" destId="{353F953C-5BD2-B447-AEF7-593F3E4C0182}" srcOrd="0" destOrd="0" parTransId="{E5BCF604-D682-0343-8003-8071A7EBC144}" sibTransId="{055ADFCB-086B-FC4A-9F59-4FB2C2D6175B}"/>
    <dgm:cxn modelId="{A23A176E-B9B8-A44A-9629-589CDF41961C}" srcId="{B6DA18D7-C698-A143-9BF3-D1B227E1377B}" destId="{3098420F-8C55-F047-A00D-D3A7D411239F}" srcOrd="3" destOrd="0" parTransId="{CF8300ED-994D-D046-BF28-DCEF1455FC32}" sibTransId="{C58906CF-EF98-2442-8D7A-CF2127506BA9}"/>
    <dgm:cxn modelId="{D4397E51-E2F9-684A-A128-59FE198304D5}" type="presOf" srcId="{89705E84-B57D-A642-9F68-AE8BC35110B8}" destId="{38841C6F-ECA0-5845-ADD8-06F94BDDFEDA}" srcOrd="0" destOrd="0" presId="urn:microsoft.com/office/officeart/2005/8/layout/radial3"/>
    <dgm:cxn modelId="{4888D073-C20A-2C44-A94A-C219DCEFEC89}" srcId="{B6DA18D7-C698-A143-9BF3-D1B227E1377B}" destId="{AABF8E15-3D1F-6448-BDDA-47A45D6B6B05}" srcOrd="1" destOrd="0" parTransId="{490841DF-9916-6D4B-B3D4-17CF48FF764F}" sibTransId="{3D4064D4-0A2D-5C4E-A06D-31A0119DB9F9}"/>
    <dgm:cxn modelId="{168A6A54-650B-6147-9417-79FBCA237F0A}" type="presOf" srcId="{E83FAB04-7DCE-6D40-9007-F76C4D767083}" destId="{265B9492-FC5A-AC44-A440-3BA25E190671}" srcOrd="0" destOrd="0" presId="urn:microsoft.com/office/officeart/2005/8/layout/radial3"/>
    <dgm:cxn modelId="{E20B4D88-DB34-0C48-888A-9B411B64FC2F}" type="presOf" srcId="{353F953C-5BD2-B447-AEF7-593F3E4C0182}" destId="{4B08B501-66AB-4248-8253-D4694DE12555}" srcOrd="0" destOrd="0" presId="urn:microsoft.com/office/officeart/2005/8/layout/radial3"/>
    <dgm:cxn modelId="{34C9AF89-612F-C145-95E0-D49F229EC3D6}" type="presOf" srcId="{C7D5F483-6846-6C42-B506-A356D0838A5F}" destId="{800EDA8F-81A7-8C4E-897B-284FA51637AB}" srcOrd="0" destOrd="0" presId="urn:microsoft.com/office/officeart/2005/8/layout/radial3"/>
    <dgm:cxn modelId="{A2D0768F-44FF-B348-9166-70FBE2B27559}" type="presOf" srcId="{AABF8E15-3D1F-6448-BDDA-47A45D6B6B05}" destId="{87CA51B6-BDF1-9B48-BA0C-54E26B9325A8}" srcOrd="0" destOrd="0" presId="urn:microsoft.com/office/officeart/2005/8/layout/radial3"/>
    <dgm:cxn modelId="{9F8D6DCD-1C0F-094F-B22F-E0C87C856965}" type="presOf" srcId="{3098420F-8C55-F047-A00D-D3A7D411239F}" destId="{9FEA7F70-2F74-A245-A233-EDF5E84805A7}" srcOrd="0" destOrd="0" presId="urn:microsoft.com/office/officeart/2005/8/layout/radial3"/>
    <dgm:cxn modelId="{A3D1ECDA-EF29-964E-85C2-0F669247E6F9}" type="presOf" srcId="{B6DA18D7-C698-A143-9BF3-D1B227E1377B}" destId="{2FDCED59-5831-8746-920B-E8FC2BE38DE0}" srcOrd="0" destOrd="0" presId="urn:microsoft.com/office/officeart/2005/8/layout/radial3"/>
    <dgm:cxn modelId="{CF5484DE-9BF0-F14F-B8A3-DFB1DD7A3C72}" srcId="{E83FAB04-7DCE-6D40-9007-F76C4D767083}" destId="{B6DA18D7-C698-A143-9BF3-D1B227E1377B}" srcOrd="0" destOrd="0" parTransId="{59878F38-67BC-3247-84AC-95CF8A2FB82D}" sibTransId="{1FE4B01C-BA76-D34C-A3CB-28F7F5ECBEF3}"/>
    <dgm:cxn modelId="{DA9D95F0-DD98-E541-9D09-71C12FE8FE09}" srcId="{B6DA18D7-C698-A143-9BF3-D1B227E1377B}" destId="{C7D5F483-6846-6C42-B506-A356D0838A5F}" srcOrd="4" destOrd="0" parTransId="{8258C2DE-DB31-0448-9E49-9CE51EF0E09A}" sibTransId="{1C839258-945F-8542-875F-9F1AE7A16E5C}"/>
    <dgm:cxn modelId="{09280DF7-F109-4B4F-962E-2B46872B46D1}" srcId="{B6DA18D7-C698-A143-9BF3-D1B227E1377B}" destId="{89705E84-B57D-A642-9F68-AE8BC35110B8}" srcOrd="2" destOrd="0" parTransId="{E4C9357D-B9A2-9F48-83D7-765A7B3ED3A7}" sibTransId="{E154275D-9133-3640-83D7-21633CF4D059}"/>
    <dgm:cxn modelId="{B8E93AFC-C55B-FB46-9D40-6077E0E735B1}" type="presOf" srcId="{B18DCDFD-AA46-1341-A7DF-6C00384D9B4A}" destId="{86A2D228-B306-6A46-A7A2-164614DF38D3}" srcOrd="0" destOrd="0" presId="urn:microsoft.com/office/officeart/2005/8/layout/radial3"/>
    <dgm:cxn modelId="{E6EE5F6A-4969-E440-93CD-3112955AB51F}" type="presParOf" srcId="{265B9492-FC5A-AC44-A440-3BA25E190671}" destId="{D45C2DD4-0AF9-A94D-979A-7A10243D7437}" srcOrd="0" destOrd="0" presId="urn:microsoft.com/office/officeart/2005/8/layout/radial3"/>
    <dgm:cxn modelId="{0D640895-6781-F240-9D6C-63AAC0375350}" type="presParOf" srcId="{D45C2DD4-0AF9-A94D-979A-7A10243D7437}" destId="{2FDCED59-5831-8746-920B-E8FC2BE38DE0}" srcOrd="0" destOrd="0" presId="urn:microsoft.com/office/officeart/2005/8/layout/radial3"/>
    <dgm:cxn modelId="{B88369F3-2BA2-854B-BE74-A1EEBC99F79A}" type="presParOf" srcId="{D45C2DD4-0AF9-A94D-979A-7A10243D7437}" destId="{4B08B501-66AB-4248-8253-D4694DE12555}" srcOrd="1" destOrd="0" presId="urn:microsoft.com/office/officeart/2005/8/layout/radial3"/>
    <dgm:cxn modelId="{B5E9813E-312F-854F-8BE9-0EFC11716B44}" type="presParOf" srcId="{D45C2DD4-0AF9-A94D-979A-7A10243D7437}" destId="{87CA51B6-BDF1-9B48-BA0C-54E26B9325A8}" srcOrd="2" destOrd="0" presId="urn:microsoft.com/office/officeart/2005/8/layout/radial3"/>
    <dgm:cxn modelId="{2EC75AB1-A440-F94D-A5F8-8CE880BF0AEC}" type="presParOf" srcId="{D45C2DD4-0AF9-A94D-979A-7A10243D7437}" destId="{38841C6F-ECA0-5845-ADD8-06F94BDDFEDA}" srcOrd="3" destOrd="0" presId="urn:microsoft.com/office/officeart/2005/8/layout/radial3"/>
    <dgm:cxn modelId="{E648FC1D-BA78-7244-B773-49213E7A6DC0}" type="presParOf" srcId="{D45C2DD4-0AF9-A94D-979A-7A10243D7437}" destId="{9FEA7F70-2F74-A245-A233-EDF5E84805A7}" srcOrd="4" destOrd="0" presId="urn:microsoft.com/office/officeart/2005/8/layout/radial3"/>
    <dgm:cxn modelId="{9F7D295C-EF85-6444-B047-A6A543AD2CB8}" type="presParOf" srcId="{D45C2DD4-0AF9-A94D-979A-7A10243D7437}" destId="{800EDA8F-81A7-8C4E-897B-284FA51637AB}" srcOrd="5" destOrd="0" presId="urn:microsoft.com/office/officeart/2005/8/layout/radial3"/>
    <dgm:cxn modelId="{C599BAF6-2B32-124B-9C6A-5406004DEEAE}" type="presParOf" srcId="{D45C2DD4-0AF9-A94D-979A-7A10243D7437}" destId="{86A2D228-B306-6A46-A7A2-164614DF38D3}" srcOrd="6" destOrd="0" presId="urn:microsoft.com/office/officeart/2005/8/layout/radial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553F7EA-FFE8-D044-A625-87D89E39AC96}" type="doc">
      <dgm:prSet loTypeId="urn:microsoft.com/office/officeart/2005/8/layout/list1" loCatId="list" qsTypeId="urn:microsoft.com/office/officeart/2005/8/quickstyle/simple1" qsCatId="simple" csTypeId="urn:microsoft.com/office/officeart/2005/8/colors/accent2_5" csCatId="accent2" phldr="1"/>
      <dgm:spPr/>
      <dgm:t>
        <a:bodyPr/>
        <a:lstStyle/>
        <a:p>
          <a:endParaRPr lang="en-US"/>
        </a:p>
      </dgm:t>
    </dgm:pt>
    <dgm:pt modelId="{D14CBC1F-94A0-584C-BDAB-A4E704B14F35}">
      <dgm:prSet phldrT="[Text]"/>
      <dgm:spPr>
        <a:solidFill>
          <a:schemeClr val="accent5">
            <a:lumMod val="75000"/>
            <a:alpha val="90000"/>
          </a:schemeClr>
        </a:solidFill>
        <a:ln>
          <a:solidFill>
            <a:schemeClr val="accent5">
              <a:lumMod val="75000"/>
            </a:schemeClr>
          </a:solidFill>
        </a:ln>
      </dgm:spPr>
      <dgm:t>
        <a:bodyPr/>
        <a:lstStyle/>
        <a:p>
          <a:r>
            <a:rPr lang="en-US" b="1" i="0" dirty="0">
              <a:solidFill>
                <a:schemeClr val="bg1"/>
              </a:solidFill>
              <a:latin typeface="+mn-lt"/>
            </a:rPr>
            <a:t>Evaluation of human threat sources should consider:</a:t>
          </a:r>
        </a:p>
      </dgm:t>
    </dgm:pt>
    <dgm:pt modelId="{5317AE0D-D7AC-DE40-BAE6-82D0E740D3A0}" type="parTrans" cxnId="{1FB3A337-0F77-0946-89CB-0A3C9D3B0509}">
      <dgm:prSet/>
      <dgm:spPr/>
      <dgm:t>
        <a:bodyPr/>
        <a:lstStyle/>
        <a:p>
          <a:endParaRPr lang="en-US"/>
        </a:p>
      </dgm:t>
    </dgm:pt>
    <dgm:pt modelId="{46FF2BB0-99A2-994D-A84B-31F7A43E0A12}" type="sibTrans" cxnId="{1FB3A337-0F77-0946-89CB-0A3C9D3B0509}">
      <dgm:prSet/>
      <dgm:spPr/>
      <dgm:t>
        <a:bodyPr/>
        <a:lstStyle/>
        <a:p>
          <a:endParaRPr lang="en-US"/>
        </a:p>
      </dgm:t>
    </dgm:pt>
    <dgm:pt modelId="{63CC4A90-B164-0B41-8870-790E2F075FB4}">
      <dgm:prSet/>
      <dgm:spPr>
        <a:ln>
          <a:solidFill>
            <a:schemeClr val="accent5">
              <a:lumMod val="50000"/>
              <a:alpha val="90000"/>
            </a:schemeClr>
          </a:solidFill>
        </a:ln>
      </dgm:spPr>
      <dgm:t>
        <a:bodyPr/>
        <a:lstStyle/>
        <a:p>
          <a:r>
            <a:rPr lang="en-US" dirty="0">
              <a:latin typeface="+mn-lt"/>
            </a:rPr>
            <a:t>Motivation</a:t>
          </a:r>
        </a:p>
      </dgm:t>
    </dgm:pt>
    <dgm:pt modelId="{0D2EDB41-536A-DD4E-8394-56E9E57C8534}" type="parTrans" cxnId="{85D137B8-555D-534D-BC33-69300C3EF967}">
      <dgm:prSet/>
      <dgm:spPr/>
      <dgm:t>
        <a:bodyPr/>
        <a:lstStyle/>
        <a:p>
          <a:endParaRPr lang="en-US"/>
        </a:p>
      </dgm:t>
    </dgm:pt>
    <dgm:pt modelId="{53A92BFF-098E-FC4E-A97C-039EA044D122}" type="sibTrans" cxnId="{85D137B8-555D-534D-BC33-69300C3EF967}">
      <dgm:prSet/>
      <dgm:spPr/>
      <dgm:t>
        <a:bodyPr/>
        <a:lstStyle/>
        <a:p>
          <a:endParaRPr lang="en-US"/>
        </a:p>
      </dgm:t>
    </dgm:pt>
    <dgm:pt modelId="{5B87F33B-BF7C-7443-ADEB-AF63942C8FCC}">
      <dgm:prSet/>
      <dgm:spPr>
        <a:ln>
          <a:solidFill>
            <a:schemeClr val="accent5">
              <a:lumMod val="50000"/>
              <a:alpha val="90000"/>
            </a:schemeClr>
          </a:solidFill>
        </a:ln>
      </dgm:spPr>
      <dgm:t>
        <a:bodyPr/>
        <a:lstStyle/>
        <a:p>
          <a:r>
            <a:rPr lang="en-US" dirty="0">
              <a:latin typeface="+mn-lt"/>
            </a:rPr>
            <a:t>Capability</a:t>
          </a:r>
        </a:p>
      </dgm:t>
    </dgm:pt>
    <dgm:pt modelId="{BC93A106-37CC-5944-A60F-B7572CC1494D}" type="parTrans" cxnId="{025294A1-93B6-134A-8D27-E7E2D015B2F1}">
      <dgm:prSet/>
      <dgm:spPr/>
      <dgm:t>
        <a:bodyPr/>
        <a:lstStyle/>
        <a:p>
          <a:endParaRPr lang="en-US"/>
        </a:p>
      </dgm:t>
    </dgm:pt>
    <dgm:pt modelId="{644F686A-C7C2-904E-9FC6-8486C5F0BB07}" type="sibTrans" cxnId="{025294A1-93B6-134A-8D27-E7E2D015B2F1}">
      <dgm:prSet/>
      <dgm:spPr/>
      <dgm:t>
        <a:bodyPr/>
        <a:lstStyle/>
        <a:p>
          <a:endParaRPr lang="en-US"/>
        </a:p>
      </dgm:t>
    </dgm:pt>
    <dgm:pt modelId="{BD32BB8A-AD94-F741-ACAB-3594E3ED7EEA}">
      <dgm:prSet/>
      <dgm:spPr>
        <a:ln>
          <a:solidFill>
            <a:schemeClr val="accent5">
              <a:lumMod val="50000"/>
              <a:alpha val="90000"/>
            </a:schemeClr>
          </a:solidFill>
        </a:ln>
      </dgm:spPr>
      <dgm:t>
        <a:bodyPr/>
        <a:lstStyle/>
        <a:p>
          <a:r>
            <a:rPr lang="en-US" dirty="0">
              <a:latin typeface="+mn-lt"/>
            </a:rPr>
            <a:t>Resources</a:t>
          </a:r>
        </a:p>
      </dgm:t>
    </dgm:pt>
    <dgm:pt modelId="{831A4495-9845-B946-90DA-E140CF0C7B93}" type="parTrans" cxnId="{0793FFA5-AC4E-BB46-B43E-2128B894ACAB}">
      <dgm:prSet/>
      <dgm:spPr/>
      <dgm:t>
        <a:bodyPr/>
        <a:lstStyle/>
        <a:p>
          <a:endParaRPr lang="en-US"/>
        </a:p>
      </dgm:t>
    </dgm:pt>
    <dgm:pt modelId="{1CAAB769-E8FF-C44B-A003-A7BA235B3286}" type="sibTrans" cxnId="{0793FFA5-AC4E-BB46-B43E-2128B894ACAB}">
      <dgm:prSet/>
      <dgm:spPr/>
      <dgm:t>
        <a:bodyPr/>
        <a:lstStyle/>
        <a:p>
          <a:endParaRPr lang="en-US"/>
        </a:p>
      </dgm:t>
    </dgm:pt>
    <dgm:pt modelId="{00EB415A-0A83-0F45-8944-AB0AD488B9AC}">
      <dgm:prSet/>
      <dgm:spPr>
        <a:ln>
          <a:solidFill>
            <a:schemeClr val="accent5">
              <a:lumMod val="50000"/>
              <a:alpha val="90000"/>
            </a:schemeClr>
          </a:solidFill>
        </a:ln>
      </dgm:spPr>
      <dgm:t>
        <a:bodyPr/>
        <a:lstStyle/>
        <a:p>
          <a:r>
            <a:rPr lang="en-US" dirty="0">
              <a:latin typeface="+mn-lt"/>
            </a:rPr>
            <a:t>Probability of attack</a:t>
          </a:r>
        </a:p>
      </dgm:t>
    </dgm:pt>
    <dgm:pt modelId="{09BF7D96-7ED2-E74F-BC9A-32D75C0ACF06}" type="parTrans" cxnId="{C796144D-4131-144D-9737-131CB790E0A1}">
      <dgm:prSet/>
      <dgm:spPr/>
      <dgm:t>
        <a:bodyPr/>
        <a:lstStyle/>
        <a:p>
          <a:endParaRPr lang="en-US"/>
        </a:p>
      </dgm:t>
    </dgm:pt>
    <dgm:pt modelId="{B409D8F3-3309-E84C-B455-0C26CF108886}" type="sibTrans" cxnId="{C796144D-4131-144D-9737-131CB790E0A1}">
      <dgm:prSet/>
      <dgm:spPr/>
      <dgm:t>
        <a:bodyPr/>
        <a:lstStyle/>
        <a:p>
          <a:endParaRPr lang="en-US"/>
        </a:p>
      </dgm:t>
    </dgm:pt>
    <dgm:pt modelId="{AAFB320F-188D-BF45-A34C-47523CE4EE1A}">
      <dgm:prSet/>
      <dgm:spPr>
        <a:ln>
          <a:solidFill>
            <a:schemeClr val="accent5">
              <a:lumMod val="50000"/>
              <a:alpha val="90000"/>
            </a:schemeClr>
          </a:solidFill>
        </a:ln>
      </dgm:spPr>
      <dgm:t>
        <a:bodyPr/>
        <a:lstStyle/>
        <a:p>
          <a:r>
            <a:rPr lang="en-US" dirty="0">
              <a:latin typeface="+mn-lt"/>
            </a:rPr>
            <a:t>Deterrence</a:t>
          </a:r>
        </a:p>
      </dgm:t>
    </dgm:pt>
    <dgm:pt modelId="{5B0BED64-A064-9A41-860C-E2F655792653}" type="parTrans" cxnId="{E567A926-3BAC-F243-8AB1-CB816527FEA4}">
      <dgm:prSet/>
      <dgm:spPr/>
      <dgm:t>
        <a:bodyPr/>
        <a:lstStyle/>
        <a:p>
          <a:endParaRPr lang="en-US"/>
        </a:p>
      </dgm:t>
    </dgm:pt>
    <dgm:pt modelId="{8DD6F223-30BD-5044-8AAB-1BB7BDB8D9D0}" type="sibTrans" cxnId="{E567A926-3BAC-F243-8AB1-CB816527FEA4}">
      <dgm:prSet/>
      <dgm:spPr/>
      <dgm:t>
        <a:bodyPr/>
        <a:lstStyle/>
        <a:p>
          <a:endParaRPr lang="en-US"/>
        </a:p>
      </dgm:t>
    </dgm:pt>
    <dgm:pt modelId="{277009BA-6668-AE42-9297-09484429C68F}" type="pres">
      <dgm:prSet presAssocID="{8553F7EA-FFE8-D044-A625-87D89E39AC96}" presName="linear" presStyleCnt="0">
        <dgm:presLayoutVars>
          <dgm:dir/>
          <dgm:animLvl val="lvl"/>
          <dgm:resizeHandles val="exact"/>
        </dgm:presLayoutVars>
      </dgm:prSet>
      <dgm:spPr/>
    </dgm:pt>
    <dgm:pt modelId="{348BD52B-402E-FB49-894F-C57C67F193DB}" type="pres">
      <dgm:prSet presAssocID="{D14CBC1F-94A0-584C-BDAB-A4E704B14F35}" presName="parentLin" presStyleCnt="0"/>
      <dgm:spPr/>
    </dgm:pt>
    <dgm:pt modelId="{80C5A3C3-C8DA-1C48-834F-9D8EC37EE1AB}" type="pres">
      <dgm:prSet presAssocID="{D14CBC1F-94A0-584C-BDAB-A4E704B14F35}" presName="parentLeftMargin" presStyleLbl="node1" presStyleIdx="0" presStyleCnt="1"/>
      <dgm:spPr/>
    </dgm:pt>
    <dgm:pt modelId="{D023BD65-AC0B-2448-97EA-3C77B40F2276}" type="pres">
      <dgm:prSet presAssocID="{D14CBC1F-94A0-584C-BDAB-A4E704B14F35}" presName="parentText" presStyleLbl="node1" presStyleIdx="0" presStyleCnt="1">
        <dgm:presLayoutVars>
          <dgm:chMax val="0"/>
          <dgm:bulletEnabled val="1"/>
        </dgm:presLayoutVars>
      </dgm:prSet>
      <dgm:spPr/>
    </dgm:pt>
    <dgm:pt modelId="{CF2B1C2C-6AB1-7042-95C0-FB4C5C1E52BE}" type="pres">
      <dgm:prSet presAssocID="{D14CBC1F-94A0-584C-BDAB-A4E704B14F35}" presName="negativeSpace" presStyleCnt="0"/>
      <dgm:spPr/>
    </dgm:pt>
    <dgm:pt modelId="{EED2EDFE-3C43-5247-A99E-A6193F869A8C}" type="pres">
      <dgm:prSet presAssocID="{D14CBC1F-94A0-584C-BDAB-A4E704B14F35}" presName="childText" presStyleLbl="conFgAcc1" presStyleIdx="0" presStyleCnt="1">
        <dgm:presLayoutVars>
          <dgm:bulletEnabled val="1"/>
        </dgm:presLayoutVars>
      </dgm:prSet>
      <dgm:spPr/>
    </dgm:pt>
  </dgm:ptLst>
  <dgm:cxnLst>
    <dgm:cxn modelId="{E567A926-3BAC-F243-8AB1-CB816527FEA4}" srcId="{D14CBC1F-94A0-584C-BDAB-A4E704B14F35}" destId="{AAFB320F-188D-BF45-A34C-47523CE4EE1A}" srcOrd="4" destOrd="0" parTransId="{5B0BED64-A064-9A41-860C-E2F655792653}" sibTransId="{8DD6F223-30BD-5044-8AAB-1BB7BDB8D9D0}"/>
    <dgm:cxn modelId="{1FB3A337-0F77-0946-89CB-0A3C9D3B0509}" srcId="{8553F7EA-FFE8-D044-A625-87D89E39AC96}" destId="{D14CBC1F-94A0-584C-BDAB-A4E704B14F35}" srcOrd="0" destOrd="0" parTransId="{5317AE0D-D7AC-DE40-BAE6-82D0E740D3A0}" sibTransId="{46FF2BB0-99A2-994D-A84B-31F7A43E0A12}"/>
    <dgm:cxn modelId="{6BF9D244-1949-E047-93D3-E9CD58CBB5F1}" type="presOf" srcId="{BD32BB8A-AD94-F741-ACAB-3594E3ED7EEA}" destId="{EED2EDFE-3C43-5247-A99E-A6193F869A8C}" srcOrd="0" destOrd="2" presId="urn:microsoft.com/office/officeart/2005/8/layout/list1"/>
    <dgm:cxn modelId="{C796144D-4131-144D-9737-131CB790E0A1}" srcId="{D14CBC1F-94A0-584C-BDAB-A4E704B14F35}" destId="{00EB415A-0A83-0F45-8944-AB0AD488B9AC}" srcOrd="3" destOrd="0" parTransId="{09BF7D96-7ED2-E74F-BC9A-32D75C0ACF06}" sibTransId="{B409D8F3-3309-E84C-B455-0C26CF108886}"/>
    <dgm:cxn modelId="{9A5FF77D-DA23-164A-B890-DB07C1B46A81}" type="presOf" srcId="{D14CBC1F-94A0-584C-BDAB-A4E704B14F35}" destId="{D023BD65-AC0B-2448-97EA-3C77B40F2276}" srcOrd="1" destOrd="0" presId="urn:microsoft.com/office/officeart/2005/8/layout/list1"/>
    <dgm:cxn modelId="{0E8F658D-950F-ED4F-BB95-6EB84A8D1E92}" type="presOf" srcId="{8553F7EA-FFE8-D044-A625-87D89E39AC96}" destId="{277009BA-6668-AE42-9297-09484429C68F}" srcOrd="0" destOrd="0" presId="urn:microsoft.com/office/officeart/2005/8/layout/list1"/>
    <dgm:cxn modelId="{E2AA0390-F733-6144-9468-D6546589F865}" type="presOf" srcId="{D14CBC1F-94A0-584C-BDAB-A4E704B14F35}" destId="{80C5A3C3-C8DA-1C48-834F-9D8EC37EE1AB}" srcOrd="0" destOrd="0" presId="urn:microsoft.com/office/officeart/2005/8/layout/list1"/>
    <dgm:cxn modelId="{025294A1-93B6-134A-8D27-E7E2D015B2F1}" srcId="{D14CBC1F-94A0-584C-BDAB-A4E704B14F35}" destId="{5B87F33B-BF7C-7443-ADEB-AF63942C8FCC}" srcOrd="1" destOrd="0" parTransId="{BC93A106-37CC-5944-A60F-B7572CC1494D}" sibTransId="{644F686A-C7C2-904E-9FC6-8486C5F0BB07}"/>
    <dgm:cxn modelId="{0793FFA5-AC4E-BB46-B43E-2128B894ACAB}" srcId="{D14CBC1F-94A0-584C-BDAB-A4E704B14F35}" destId="{BD32BB8A-AD94-F741-ACAB-3594E3ED7EEA}" srcOrd="2" destOrd="0" parTransId="{831A4495-9845-B946-90DA-E140CF0C7B93}" sibTransId="{1CAAB769-E8FF-C44B-A003-A7BA235B3286}"/>
    <dgm:cxn modelId="{81D1C7B7-A071-2140-8A64-E1CDFC4A91C5}" type="presOf" srcId="{AAFB320F-188D-BF45-A34C-47523CE4EE1A}" destId="{EED2EDFE-3C43-5247-A99E-A6193F869A8C}" srcOrd="0" destOrd="4" presId="urn:microsoft.com/office/officeart/2005/8/layout/list1"/>
    <dgm:cxn modelId="{85D137B8-555D-534D-BC33-69300C3EF967}" srcId="{D14CBC1F-94A0-584C-BDAB-A4E704B14F35}" destId="{63CC4A90-B164-0B41-8870-790E2F075FB4}" srcOrd="0" destOrd="0" parTransId="{0D2EDB41-536A-DD4E-8394-56E9E57C8534}" sibTransId="{53A92BFF-098E-FC4E-A97C-039EA044D122}"/>
    <dgm:cxn modelId="{0AB539B9-3760-764E-A83C-78B0C36C86F8}" type="presOf" srcId="{00EB415A-0A83-0F45-8944-AB0AD488B9AC}" destId="{EED2EDFE-3C43-5247-A99E-A6193F869A8C}" srcOrd="0" destOrd="3" presId="urn:microsoft.com/office/officeart/2005/8/layout/list1"/>
    <dgm:cxn modelId="{EB08D3C9-B843-C843-B44F-D19EE453AF06}" type="presOf" srcId="{5B87F33B-BF7C-7443-ADEB-AF63942C8FCC}" destId="{EED2EDFE-3C43-5247-A99E-A6193F869A8C}" srcOrd="0" destOrd="1" presId="urn:microsoft.com/office/officeart/2005/8/layout/list1"/>
    <dgm:cxn modelId="{AB298EFA-AB96-3E4D-8CD8-8BD97FBD6F35}" type="presOf" srcId="{63CC4A90-B164-0B41-8870-790E2F075FB4}" destId="{EED2EDFE-3C43-5247-A99E-A6193F869A8C}" srcOrd="0" destOrd="0" presId="urn:microsoft.com/office/officeart/2005/8/layout/list1"/>
    <dgm:cxn modelId="{074280EB-0C53-6649-A684-CD71FF8A169D}" type="presParOf" srcId="{277009BA-6668-AE42-9297-09484429C68F}" destId="{348BD52B-402E-FB49-894F-C57C67F193DB}" srcOrd="0" destOrd="0" presId="urn:microsoft.com/office/officeart/2005/8/layout/list1"/>
    <dgm:cxn modelId="{82BF47D9-8E22-AB43-B2BE-E7133DD3C393}" type="presParOf" srcId="{348BD52B-402E-FB49-894F-C57C67F193DB}" destId="{80C5A3C3-C8DA-1C48-834F-9D8EC37EE1AB}" srcOrd="0" destOrd="0" presId="urn:microsoft.com/office/officeart/2005/8/layout/list1"/>
    <dgm:cxn modelId="{D17D037D-5084-884A-8B33-5F7C1E804DBE}" type="presParOf" srcId="{348BD52B-402E-FB49-894F-C57C67F193DB}" destId="{D023BD65-AC0B-2448-97EA-3C77B40F2276}" srcOrd="1" destOrd="0" presId="urn:microsoft.com/office/officeart/2005/8/layout/list1"/>
    <dgm:cxn modelId="{73FE57FD-759F-C849-9935-0AC498D6FD4A}" type="presParOf" srcId="{277009BA-6668-AE42-9297-09484429C68F}" destId="{CF2B1C2C-6AB1-7042-95C0-FB4C5C1E52BE}" srcOrd="1" destOrd="0" presId="urn:microsoft.com/office/officeart/2005/8/layout/list1"/>
    <dgm:cxn modelId="{83C0BAC5-22A8-1A4B-A302-B8A690E65678}" type="presParOf" srcId="{277009BA-6668-AE42-9297-09484429C68F}" destId="{EED2EDFE-3C43-5247-A99E-A6193F869A8C}" srcOrd="2" destOrd="0" presId="urn:microsoft.com/office/officeart/2005/8/layout/list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990D8CB4-5457-6746-9F81-DA686685CD09}" type="doc">
      <dgm:prSet loTypeId="urn:microsoft.com/office/officeart/2005/8/layout/lProcess3" loCatId="process" qsTypeId="urn:microsoft.com/office/officeart/2005/8/quickstyle/simple4" qsCatId="simple" csTypeId="urn:microsoft.com/office/officeart/2005/8/colors/accent1_2" csCatId="accent1" phldr="1"/>
      <dgm:spPr/>
      <dgm:t>
        <a:bodyPr/>
        <a:lstStyle/>
        <a:p>
          <a:endParaRPr lang="en-US"/>
        </a:p>
      </dgm:t>
    </dgm:pt>
    <dgm:pt modelId="{71F03C4A-049B-534F-9CBF-04A4FFB71F56}">
      <dgm:prSet/>
      <dgm:spPr>
        <a:solidFill>
          <a:schemeClr val="accent3">
            <a:lumMod val="75000"/>
          </a:schemeClr>
        </a:solidFill>
      </dgm:spPr>
      <dgm:t>
        <a:bodyPr/>
        <a:lstStyle/>
        <a:p>
          <a:pPr rtl="0"/>
          <a:r>
            <a:rPr lang="en-US" b="1" dirty="0"/>
            <a:t>Risk acceptance</a:t>
          </a:r>
          <a:endParaRPr lang="en-US" dirty="0"/>
        </a:p>
      </dgm:t>
    </dgm:pt>
    <dgm:pt modelId="{5B84AA06-B6B5-F945-BC03-43DDB728A48A}" type="parTrans" cxnId="{E459C3FC-CA35-5944-AAE1-B42EEA41B924}">
      <dgm:prSet/>
      <dgm:spPr/>
      <dgm:t>
        <a:bodyPr/>
        <a:lstStyle/>
        <a:p>
          <a:endParaRPr lang="en-US"/>
        </a:p>
      </dgm:t>
    </dgm:pt>
    <dgm:pt modelId="{B0AA86CF-45FD-EF4F-AE34-06D60F465E64}" type="sibTrans" cxnId="{E459C3FC-CA35-5944-AAE1-B42EEA41B924}">
      <dgm:prSet/>
      <dgm:spPr/>
      <dgm:t>
        <a:bodyPr/>
        <a:lstStyle/>
        <a:p>
          <a:endParaRPr lang="en-US"/>
        </a:p>
      </dgm:t>
    </dgm:pt>
    <dgm:pt modelId="{11C9FA72-C1E9-AD42-9824-2A24ED249B3A}">
      <dgm:prSet custT="1"/>
      <dgm:spPr/>
      <dgm:t>
        <a:bodyPr/>
        <a:lstStyle/>
        <a:p>
          <a:pPr rtl="0"/>
          <a:r>
            <a:rPr lang="en-US" sz="1200" b="1" dirty="0"/>
            <a:t>Choosing to accept a risk level greater than normal for business reasons</a:t>
          </a:r>
          <a:endParaRPr lang="en-US" sz="1200" dirty="0"/>
        </a:p>
      </dgm:t>
    </dgm:pt>
    <dgm:pt modelId="{AAD8C601-1C43-B641-BC2F-0EDD54D67C3A}" type="parTrans" cxnId="{E704C998-99D2-204D-8CD7-8A1A4C859EB0}">
      <dgm:prSet/>
      <dgm:spPr/>
      <dgm:t>
        <a:bodyPr/>
        <a:lstStyle/>
        <a:p>
          <a:endParaRPr lang="en-US"/>
        </a:p>
      </dgm:t>
    </dgm:pt>
    <dgm:pt modelId="{EFDC4591-A92A-C143-BB99-5AB70AADCF34}" type="sibTrans" cxnId="{E704C998-99D2-204D-8CD7-8A1A4C859EB0}">
      <dgm:prSet/>
      <dgm:spPr/>
      <dgm:t>
        <a:bodyPr/>
        <a:lstStyle/>
        <a:p>
          <a:endParaRPr lang="en-US"/>
        </a:p>
      </dgm:t>
    </dgm:pt>
    <dgm:pt modelId="{B33A9A63-165D-474C-A29E-3797393C9C8B}">
      <dgm:prSet/>
      <dgm:spPr>
        <a:solidFill>
          <a:schemeClr val="accent5">
            <a:lumMod val="75000"/>
          </a:schemeClr>
        </a:solidFill>
      </dgm:spPr>
      <dgm:t>
        <a:bodyPr/>
        <a:lstStyle/>
        <a:p>
          <a:pPr rtl="0"/>
          <a:r>
            <a:rPr lang="en-US" b="1" dirty="0"/>
            <a:t>Risk avoidance</a:t>
          </a:r>
          <a:endParaRPr lang="en-US" dirty="0"/>
        </a:p>
      </dgm:t>
    </dgm:pt>
    <dgm:pt modelId="{E266FDAD-81E7-7B41-8C5A-B138FF7D4719}" type="parTrans" cxnId="{C399378F-B461-E348-88A1-592AC85F3C42}">
      <dgm:prSet/>
      <dgm:spPr/>
      <dgm:t>
        <a:bodyPr/>
        <a:lstStyle/>
        <a:p>
          <a:endParaRPr lang="en-US"/>
        </a:p>
      </dgm:t>
    </dgm:pt>
    <dgm:pt modelId="{906B0F67-4B0B-8546-AFAE-99F5B6E02B37}" type="sibTrans" cxnId="{C399378F-B461-E348-88A1-592AC85F3C42}">
      <dgm:prSet/>
      <dgm:spPr/>
      <dgm:t>
        <a:bodyPr/>
        <a:lstStyle/>
        <a:p>
          <a:endParaRPr lang="en-US"/>
        </a:p>
      </dgm:t>
    </dgm:pt>
    <dgm:pt modelId="{21E87059-266D-B847-AF5A-73BD270DF34C}">
      <dgm:prSet custT="1"/>
      <dgm:spPr/>
      <dgm:t>
        <a:bodyPr/>
        <a:lstStyle/>
        <a:p>
          <a:pPr rtl="0"/>
          <a:r>
            <a:rPr lang="en-US" sz="1200" b="1" dirty="0"/>
            <a:t>Not proceeding with the activity or system that creates this risk</a:t>
          </a:r>
          <a:endParaRPr lang="en-US" sz="1200" dirty="0"/>
        </a:p>
      </dgm:t>
    </dgm:pt>
    <dgm:pt modelId="{AEDEC94A-DCAC-F14E-B977-20889CD49CFB}" type="parTrans" cxnId="{4923DAF2-7781-094A-858F-AAB64B9BF510}">
      <dgm:prSet/>
      <dgm:spPr/>
      <dgm:t>
        <a:bodyPr/>
        <a:lstStyle/>
        <a:p>
          <a:endParaRPr lang="en-US"/>
        </a:p>
      </dgm:t>
    </dgm:pt>
    <dgm:pt modelId="{37BCC9BE-6354-D445-9AC5-03A852A5C126}" type="sibTrans" cxnId="{4923DAF2-7781-094A-858F-AAB64B9BF510}">
      <dgm:prSet/>
      <dgm:spPr/>
      <dgm:t>
        <a:bodyPr/>
        <a:lstStyle/>
        <a:p>
          <a:endParaRPr lang="en-US"/>
        </a:p>
      </dgm:t>
    </dgm:pt>
    <dgm:pt modelId="{BCA159F1-0F8B-174B-B84F-2244B4F85443}">
      <dgm:prSet/>
      <dgm:spPr>
        <a:solidFill>
          <a:schemeClr val="accent3">
            <a:lumMod val="75000"/>
          </a:schemeClr>
        </a:solidFill>
      </dgm:spPr>
      <dgm:t>
        <a:bodyPr/>
        <a:lstStyle/>
        <a:p>
          <a:pPr rtl="0"/>
          <a:r>
            <a:rPr lang="en-US" b="1" dirty="0"/>
            <a:t>Risk transfer</a:t>
          </a:r>
          <a:endParaRPr lang="en-US" dirty="0"/>
        </a:p>
      </dgm:t>
    </dgm:pt>
    <dgm:pt modelId="{695DB165-EA33-664A-96D9-3912F9568D42}" type="parTrans" cxnId="{70A7F832-064D-864D-88E6-C1EAA4CC089B}">
      <dgm:prSet/>
      <dgm:spPr/>
      <dgm:t>
        <a:bodyPr/>
        <a:lstStyle/>
        <a:p>
          <a:endParaRPr lang="en-US"/>
        </a:p>
      </dgm:t>
    </dgm:pt>
    <dgm:pt modelId="{0828B083-32D2-FA44-8343-B30DA59E95FD}" type="sibTrans" cxnId="{70A7F832-064D-864D-88E6-C1EAA4CC089B}">
      <dgm:prSet/>
      <dgm:spPr/>
      <dgm:t>
        <a:bodyPr/>
        <a:lstStyle/>
        <a:p>
          <a:endParaRPr lang="en-US"/>
        </a:p>
      </dgm:t>
    </dgm:pt>
    <dgm:pt modelId="{338F6123-7E89-B647-972B-2BB7199B9B00}">
      <dgm:prSet custT="1"/>
      <dgm:spPr/>
      <dgm:t>
        <a:bodyPr/>
        <a:lstStyle/>
        <a:p>
          <a:pPr rtl="0"/>
          <a:r>
            <a:rPr lang="en-US" sz="1200" b="1" dirty="0"/>
            <a:t>Sharing responsibility for the risk with a third party</a:t>
          </a:r>
          <a:endParaRPr lang="en-US" sz="1200" dirty="0"/>
        </a:p>
      </dgm:t>
    </dgm:pt>
    <dgm:pt modelId="{DDBCCF7E-EFDF-6C49-A973-EF8871EFA941}" type="parTrans" cxnId="{761916C4-CCA6-6944-879A-7D2BCFA0E4C7}">
      <dgm:prSet/>
      <dgm:spPr/>
      <dgm:t>
        <a:bodyPr/>
        <a:lstStyle/>
        <a:p>
          <a:endParaRPr lang="en-US"/>
        </a:p>
      </dgm:t>
    </dgm:pt>
    <dgm:pt modelId="{D1424E81-B45E-6446-9E37-839135ED88E4}" type="sibTrans" cxnId="{761916C4-CCA6-6944-879A-7D2BCFA0E4C7}">
      <dgm:prSet/>
      <dgm:spPr/>
      <dgm:t>
        <a:bodyPr/>
        <a:lstStyle/>
        <a:p>
          <a:endParaRPr lang="en-US"/>
        </a:p>
      </dgm:t>
    </dgm:pt>
    <dgm:pt modelId="{F97052F8-1036-9B4D-AFBF-2E37DDC002C6}">
      <dgm:prSet/>
      <dgm:spPr>
        <a:solidFill>
          <a:schemeClr val="accent5">
            <a:lumMod val="75000"/>
          </a:schemeClr>
        </a:solidFill>
      </dgm:spPr>
      <dgm:t>
        <a:bodyPr/>
        <a:lstStyle/>
        <a:p>
          <a:pPr rtl="0"/>
          <a:r>
            <a:rPr lang="en-US" b="1" dirty="0"/>
            <a:t>Reduce consequence</a:t>
          </a:r>
          <a:endParaRPr lang="en-US" dirty="0"/>
        </a:p>
      </dgm:t>
    </dgm:pt>
    <dgm:pt modelId="{3B449DB9-ACBE-0C46-BD58-E7696A8D50EC}" type="parTrans" cxnId="{DC13B006-A3A0-FF43-A5B8-4CC955688E2B}">
      <dgm:prSet/>
      <dgm:spPr/>
      <dgm:t>
        <a:bodyPr/>
        <a:lstStyle/>
        <a:p>
          <a:endParaRPr lang="en-US"/>
        </a:p>
      </dgm:t>
    </dgm:pt>
    <dgm:pt modelId="{2EE1FA05-0181-E442-973A-6AA4D1687A16}" type="sibTrans" cxnId="{DC13B006-A3A0-FF43-A5B8-4CC955688E2B}">
      <dgm:prSet/>
      <dgm:spPr/>
      <dgm:t>
        <a:bodyPr/>
        <a:lstStyle/>
        <a:p>
          <a:endParaRPr lang="en-US"/>
        </a:p>
      </dgm:t>
    </dgm:pt>
    <dgm:pt modelId="{5F29E38A-B7B5-F448-A591-981591F2D10B}">
      <dgm:prSet custT="1"/>
      <dgm:spPr/>
      <dgm:t>
        <a:bodyPr/>
        <a:lstStyle/>
        <a:p>
          <a:pPr rtl="0"/>
          <a:r>
            <a:rPr lang="en-US" sz="1200" b="1" dirty="0"/>
            <a:t>Modifying the structure or use of the assets at risk to reduce the impact on the organization should the risk occur</a:t>
          </a:r>
          <a:endParaRPr lang="en-US" sz="1200" dirty="0"/>
        </a:p>
      </dgm:t>
    </dgm:pt>
    <dgm:pt modelId="{223E037D-EA0F-A943-B6CE-45E1183C17F9}" type="parTrans" cxnId="{36132492-0506-5443-BE9B-C1830B9EBEFD}">
      <dgm:prSet/>
      <dgm:spPr/>
      <dgm:t>
        <a:bodyPr/>
        <a:lstStyle/>
        <a:p>
          <a:endParaRPr lang="en-US"/>
        </a:p>
      </dgm:t>
    </dgm:pt>
    <dgm:pt modelId="{403B2712-110D-FB42-A50D-EDA817F7C2E2}" type="sibTrans" cxnId="{36132492-0506-5443-BE9B-C1830B9EBEFD}">
      <dgm:prSet/>
      <dgm:spPr/>
      <dgm:t>
        <a:bodyPr/>
        <a:lstStyle/>
        <a:p>
          <a:endParaRPr lang="en-US"/>
        </a:p>
      </dgm:t>
    </dgm:pt>
    <dgm:pt modelId="{521008BD-F537-894C-89CB-69A816756216}">
      <dgm:prSet/>
      <dgm:spPr>
        <a:solidFill>
          <a:schemeClr val="accent3">
            <a:lumMod val="75000"/>
          </a:schemeClr>
        </a:solidFill>
      </dgm:spPr>
      <dgm:t>
        <a:bodyPr/>
        <a:lstStyle/>
        <a:p>
          <a:pPr rtl="0"/>
          <a:r>
            <a:rPr lang="en-US" b="1" dirty="0"/>
            <a:t>Reduce likelihood</a:t>
          </a:r>
          <a:endParaRPr lang="en-US" dirty="0"/>
        </a:p>
      </dgm:t>
    </dgm:pt>
    <dgm:pt modelId="{9D6D4BFD-7FF2-3349-BE8B-48892FB218F7}" type="parTrans" cxnId="{E4A618CA-1624-BE49-BAFB-3C854D39F8B7}">
      <dgm:prSet/>
      <dgm:spPr/>
      <dgm:t>
        <a:bodyPr/>
        <a:lstStyle/>
        <a:p>
          <a:endParaRPr lang="en-US"/>
        </a:p>
      </dgm:t>
    </dgm:pt>
    <dgm:pt modelId="{FCB003C1-F839-2C48-AED3-F7E98DA034D9}" type="sibTrans" cxnId="{E4A618CA-1624-BE49-BAFB-3C854D39F8B7}">
      <dgm:prSet/>
      <dgm:spPr/>
      <dgm:t>
        <a:bodyPr/>
        <a:lstStyle/>
        <a:p>
          <a:endParaRPr lang="en-US"/>
        </a:p>
      </dgm:t>
    </dgm:pt>
    <dgm:pt modelId="{81CBD8D4-0DFE-F84A-A68F-D1E9791CD0D7}">
      <dgm:prSet custT="1"/>
      <dgm:spPr/>
      <dgm:t>
        <a:bodyPr/>
        <a:lstStyle/>
        <a:p>
          <a:pPr rtl="0"/>
          <a:r>
            <a:rPr lang="en-US" sz="1200" b="1" dirty="0"/>
            <a:t>Implement suitable controls to lower the chance of the vulnerability being exploited</a:t>
          </a:r>
          <a:endParaRPr lang="en-US" sz="1200" dirty="0"/>
        </a:p>
      </dgm:t>
    </dgm:pt>
    <dgm:pt modelId="{DF0B7A40-4AAB-8149-AF91-2E53020C3560}" type="parTrans" cxnId="{1934F6B8-B40C-774A-BAB2-736336E61042}">
      <dgm:prSet/>
      <dgm:spPr/>
      <dgm:t>
        <a:bodyPr/>
        <a:lstStyle/>
        <a:p>
          <a:endParaRPr lang="en-US"/>
        </a:p>
      </dgm:t>
    </dgm:pt>
    <dgm:pt modelId="{36F55C05-D291-874F-8779-4225EF21A1C3}" type="sibTrans" cxnId="{1934F6B8-B40C-774A-BAB2-736336E61042}">
      <dgm:prSet/>
      <dgm:spPr/>
      <dgm:t>
        <a:bodyPr/>
        <a:lstStyle/>
        <a:p>
          <a:endParaRPr lang="en-US"/>
        </a:p>
      </dgm:t>
    </dgm:pt>
    <dgm:pt modelId="{19ACB196-734E-B144-8B32-9A0834881F4F}" type="pres">
      <dgm:prSet presAssocID="{990D8CB4-5457-6746-9F81-DA686685CD09}" presName="Name0" presStyleCnt="0">
        <dgm:presLayoutVars>
          <dgm:chPref val="3"/>
          <dgm:dir/>
          <dgm:animLvl val="lvl"/>
          <dgm:resizeHandles/>
        </dgm:presLayoutVars>
      </dgm:prSet>
      <dgm:spPr/>
    </dgm:pt>
    <dgm:pt modelId="{B091772B-3CD8-7C4F-8218-71C8B9017B1E}" type="pres">
      <dgm:prSet presAssocID="{71F03C4A-049B-534F-9CBF-04A4FFB71F56}" presName="horFlow" presStyleCnt="0"/>
      <dgm:spPr/>
    </dgm:pt>
    <dgm:pt modelId="{6A99748E-4FB9-1140-90FC-92977C6E169C}" type="pres">
      <dgm:prSet presAssocID="{71F03C4A-049B-534F-9CBF-04A4FFB71F56}" presName="bigChev" presStyleLbl="node1" presStyleIdx="0" presStyleCnt="5"/>
      <dgm:spPr/>
    </dgm:pt>
    <dgm:pt modelId="{871A9E24-AE64-4F4C-99B1-1D1DF6F66B95}" type="pres">
      <dgm:prSet presAssocID="{AAD8C601-1C43-B641-BC2F-0EDD54D67C3A}" presName="parTrans" presStyleCnt="0"/>
      <dgm:spPr/>
    </dgm:pt>
    <dgm:pt modelId="{1E4C7F21-1449-4D47-8115-B974FF62A42F}" type="pres">
      <dgm:prSet presAssocID="{11C9FA72-C1E9-AD42-9824-2A24ED249B3A}" presName="node" presStyleLbl="alignAccFollowNode1" presStyleIdx="0" presStyleCnt="5" custScaleX="112985">
        <dgm:presLayoutVars>
          <dgm:bulletEnabled val="1"/>
        </dgm:presLayoutVars>
      </dgm:prSet>
      <dgm:spPr/>
    </dgm:pt>
    <dgm:pt modelId="{2AC5BEDF-7C69-5245-816B-421B5B31A841}" type="pres">
      <dgm:prSet presAssocID="{71F03C4A-049B-534F-9CBF-04A4FFB71F56}" presName="vSp" presStyleCnt="0"/>
      <dgm:spPr/>
    </dgm:pt>
    <dgm:pt modelId="{5B75C316-BAE9-8041-97F4-7FB53DC72003}" type="pres">
      <dgm:prSet presAssocID="{B33A9A63-165D-474C-A29E-3797393C9C8B}" presName="horFlow" presStyleCnt="0"/>
      <dgm:spPr/>
    </dgm:pt>
    <dgm:pt modelId="{050E7C00-83A4-0042-B9AB-834CC6FFDE74}" type="pres">
      <dgm:prSet presAssocID="{B33A9A63-165D-474C-A29E-3797393C9C8B}" presName="bigChev" presStyleLbl="node1" presStyleIdx="1" presStyleCnt="5"/>
      <dgm:spPr/>
    </dgm:pt>
    <dgm:pt modelId="{C7C86C1B-33A1-EB4C-BE3D-DC62321AE7B5}" type="pres">
      <dgm:prSet presAssocID="{AEDEC94A-DCAC-F14E-B977-20889CD49CFB}" presName="parTrans" presStyleCnt="0"/>
      <dgm:spPr/>
    </dgm:pt>
    <dgm:pt modelId="{F79856DF-E333-5D4A-B75D-81750049CF3A}" type="pres">
      <dgm:prSet presAssocID="{21E87059-266D-B847-AF5A-73BD270DF34C}" presName="node" presStyleLbl="alignAccFollowNode1" presStyleIdx="1" presStyleCnt="5">
        <dgm:presLayoutVars>
          <dgm:bulletEnabled val="1"/>
        </dgm:presLayoutVars>
      </dgm:prSet>
      <dgm:spPr/>
    </dgm:pt>
    <dgm:pt modelId="{2FB48150-46CA-E947-920E-8F31108B3955}" type="pres">
      <dgm:prSet presAssocID="{B33A9A63-165D-474C-A29E-3797393C9C8B}" presName="vSp" presStyleCnt="0"/>
      <dgm:spPr/>
    </dgm:pt>
    <dgm:pt modelId="{A4C7B4BD-B950-044B-81A1-EBB6C5A601BA}" type="pres">
      <dgm:prSet presAssocID="{BCA159F1-0F8B-174B-B84F-2244B4F85443}" presName="horFlow" presStyleCnt="0"/>
      <dgm:spPr/>
    </dgm:pt>
    <dgm:pt modelId="{16C56A94-1083-2E4A-BE40-5C69B727B250}" type="pres">
      <dgm:prSet presAssocID="{BCA159F1-0F8B-174B-B84F-2244B4F85443}" presName="bigChev" presStyleLbl="node1" presStyleIdx="2" presStyleCnt="5"/>
      <dgm:spPr/>
    </dgm:pt>
    <dgm:pt modelId="{461B13DC-33D4-EC47-8D21-C0C9B9AC3342}" type="pres">
      <dgm:prSet presAssocID="{DDBCCF7E-EFDF-6C49-A973-EF8871EFA941}" presName="parTrans" presStyleCnt="0"/>
      <dgm:spPr/>
    </dgm:pt>
    <dgm:pt modelId="{5EC43DED-4F4E-C147-A658-AF90F9C87BCB}" type="pres">
      <dgm:prSet presAssocID="{338F6123-7E89-B647-972B-2BB7199B9B00}" presName="node" presStyleLbl="alignAccFollowNode1" presStyleIdx="2" presStyleCnt="5">
        <dgm:presLayoutVars>
          <dgm:bulletEnabled val="1"/>
        </dgm:presLayoutVars>
      </dgm:prSet>
      <dgm:spPr/>
    </dgm:pt>
    <dgm:pt modelId="{6137D54D-1DBF-094A-8E94-55B1EE83F932}" type="pres">
      <dgm:prSet presAssocID="{BCA159F1-0F8B-174B-B84F-2244B4F85443}" presName="vSp" presStyleCnt="0"/>
      <dgm:spPr/>
    </dgm:pt>
    <dgm:pt modelId="{2B944935-3B9C-5945-9DF5-EE25D55414EE}" type="pres">
      <dgm:prSet presAssocID="{F97052F8-1036-9B4D-AFBF-2E37DDC002C6}" presName="horFlow" presStyleCnt="0"/>
      <dgm:spPr/>
    </dgm:pt>
    <dgm:pt modelId="{23718B34-47DD-6941-9BD5-5BE44450ADF6}" type="pres">
      <dgm:prSet presAssocID="{F97052F8-1036-9B4D-AFBF-2E37DDC002C6}" presName="bigChev" presStyleLbl="node1" presStyleIdx="3" presStyleCnt="5"/>
      <dgm:spPr/>
    </dgm:pt>
    <dgm:pt modelId="{C456BC98-7914-184B-BD72-2992C03CA966}" type="pres">
      <dgm:prSet presAssocID="{223E037D-EA0F-A943-B6CE-45E1183C17F9}" presName="parTrans" presStyleCnt="0"/>
      <dgm:spPr/>
    </dgm:pt>
    <dgm:pt modelId="{1D04DDD7-9959-4F4B-9DE9-1605710590D4}" type="pres">
      <dgm:prSet presAssocID="{5F29E38A-B7B5-F448-A591-981591F2D10B}" presName="node" presStyleLbl="alignAccFollowNode1" presStyleIdx="3" presStyleCnt="5" custScaleX="159320">
        <dgm:presLayoutVars>
          <dgm:bulletEnabled val="1"/>
        </dgm:presLayoutVars>
      </dgm:prSet>
      <dgm:spPr/>
    </dgm:pt>
    <dgm:pt modelId="{ABBEAAE3-6914-1043-9061-8F9CCEF2379A}" type="pres">
      <dgm:prSet presAssocID="{F97052F8-1036-9B4D-AFBF-2E37DDC002C6}" presName="vSp" presStyleCnt="0"/>
      <dgm:spPr/>
    </dgm:pt>
    <dgm:pt modelId="{B16EB552-30E5-C54E-B795-C0C1B6C3667F}" type="pres">
      <dgm:prSet presAssocID="{521008BD-F537-894C-89CB-69A816756216}" presName="horFlow" presStyleCnt="0"/>
      <dgm:spPr/>
    </dgm:pt>
    <dgm:pt modelId="{EC90C842-D2C4-624A-9D26-6F7EF5D86155}" type="pres">
      <dgm:prSet presAssocID="{521008BD-F537-894C-89CB-69A816756216}" presName="bigChev" presStyleLbl="node1" presStyleIdx="4" presStyleCnt="5"/>
      <dgm:spPr/>
    </dgm:pt>
    <dgm:pt modelId="{A5B5A95C-B4CD-A94D-ADB6-23CCB4C38E17}" type="pres">
      <dgm:prSet presAssocID="{DF0B7A40-4AAB-8149-AF91-2E53020C3560}" presName="parTrans" presStyleCnt="0"/>
      <dgm:spPr/>
    </dgm:pt>
    <dgm:pt modelId="{DBADCBBB-CE06-C749-9480-7BDC46AC51D9}" type="pres">
      <dgm:prSet presAssocID="{81CBD8D4-0DFE-F84A-A68F-D1E9791CD0D7}" presName="node" presStyleLbl="alignAccFollowNode1" presStyleIdx="4" presStyleCnt="5" custScaleX="161749">
        <dgm:presLayoutVars>
          <dgm:bulletEnabled val="1"/>
        </dgm:presLayoutVars>
      </dgm:prSet>
      <dgm:spPr/>
    </dgm:pt>
  </dgm:ptLst>
  <dgm:cxnLst>
    <dgm:cxn modelId="{33DEDD03-EABB-5C44-93EA-88A9D033BE84}" type="presOf" srcId="{11C9FA72-C1E9-AD42-9824-2A24ED249B3A}" destId="{1E4C7F21-1449-4D47-8115-B974FF62A42F}" srcOrd="0" destOrd="0" presId="urn:microsoft.com/office/officeart/2005/8/layout/lProcess3"/>
    <dgm:cxn modelId="{4B360805-9641-994A-A1CA-93C3F953756F}" type="presOf" srcId="{338F6123-7E89-B647-972B-2BB7199B9B00}" destId="{5EC43DED-4F4E-C147-A658-AF90F9C87BCB}" srcOrd="0" destOrd="0" presId="urn:microsoft.com/office/officeart/2005/8/layout/lProcess3"/>
    <dgm:cxn modelId="{DC13B006-A3A0-FF43-A5B8-4CC955688E2B}" srcId="{990D8CB4-5457-6746-9F81-DA686685CD09}" destId="{F97052F8-1036-9B4D-AFBF-2E37DDC002C6}" srcOrd="3" destOrd="0" parTransId="{3B449DB9-ACBE-0C46-BD58-E7696A8D50EC}" sibTransId="{2EE1FA05-0181-E442-973A-6AA4D1687A16}"/>
    <dgm:cxn modelId="{E8BE3911-6552-3B4E-9D0F-F611D086A792}" type="presOf" srcId="{5F29E38A-B7B5-F448-A591-981591F2D10B}" destId="{1D04DDD7-9959-4F4B-9DE9-1605710590D4}" srcOrd="0" destOrd="0" presId="urn:microsoft.com/office/officeart/2005/8/layout/lProcess3"/>
    <dgm:cxn modelId="{62D9AE25-3492-244D-8956-9E55B9CC4BDD}" type="presOf" srcId="{990D8CB4-5457-6746-9F81-DA686685CD09}" destId="{19ACB196-734E-B144-8B32-9A0834881F4F}" srcOrd="0" destOrd="0" presId="urn:microsoft.com/office/officeart/2005/8/layout/lProcess3"/>
    <dgm:cxn modelId="{70A7F832-064D-864D-88E6-C1EAA4CC089B}" srcId="{990D8CB4-5457-6746-9F81-DA686685CD09}" destId="{BCA159F1-0F8B-174B-B84F-2244B4F85443}" srcOrd="2" destOrd="0" parTransId="{695DB165-EA33-664A-96D9-3912F9568D42}" sibTransId="{0828B083-32D2-FA44-8343-B30DA59E95FD}"/>
    <dgm:cxn modelId="{31A0EB38-5272-644A-8313-68517EF544A0}" type="presOf" srcId="{81CBD8D4-0DFE-F84A-A68F-D1E9791CD0D7}" destId="{DBADCBBB-CE06-C749-9480-7BDC46AC51D9}" srcOrd="0" destOrd="0" presId="urn:microsoft.com/office/officeart/2005/8/layout/lProcess3"/>
    <dgm:cxn modelId="{0231AC39-5AF2-2448-BF83-EA709C6CC556}" type="presOf" srcId="{B33A9A63-165D-474C-A29E-3797393C9C8B}" destId="{050E7C00-83A4-0042-B9AB-834CC6FFDE74}" srcOrd="0" destOrd="0" presId="urn:microsoft.com/office/officeart/2005/8/layout/lProcess3"/>
    <dgm:cxn modelId="{EC8D8A52-D4EC-2F42-B946-9147DD7ECE3B}" type="presOf" srcId="{BCA159F1-0F8B-174B-B84F-2244B4F85443}" destId="{16C56A94-1083-2E4A-BE40-5C69B727B250}" srcOrd="0" destOrd="0" presId="urn:microsoft.com/office/officeart/2005/8/layout/lProcess3"/>
    <dgm:cxn modelId="{C399378F-B461-E348-88A1-592AC85F3C42}" srcId="{990D8CB4-5457-6746-9F81-DA686685CD09}" destId="{B33A9A63-165D-474C-A29E-3797393C9C8B}" srcOrd="1" destOrd="0" parTransId="{E266FDAD-81E7-7B41-8C5A-B138FF7D4719}" sibTransId="{906B0F67-4B0B-8546-AFAE-99F5B6E02B37}"/>
    <dgm:cxn modelId="{36132492-0506-5443-BE9B-C1830B9EBEFD}" srcId="{F97052F8-1036-9B4D-AFBF-2E37DDC002C6}" destId="{5F29E38A-B7B5-F448-A591-981591F2D10B}" srcOrd="0" destOrd="0" parTransId="{223E037D-EA0F-A943-B6CE-45E1183C17F9}" sibTransId="{403B2712-110D-FB42-A50D-EDA817F7C2E2}"/>
    <dgm:cxn modelId="{E704C998-99D2-204D-8CD7-8A1A4C859EB0}" srcId="{71F03C4A-049B-534F-9CBF-04A4FFB71F56}" destId="{11C9FA72-C1E9-AD42-9824-2A24ED249B3A}" srcOrd="0" destOrd="0" parTransId="{AAD8C601-1C43-B641-BC2F-0EDD54D67C3A}" sibTransId="{EFDC4591-A92A-C143-BB99-5AB70AADCF34}"/>
    <dgm:cxn modelId="{1934F6B8-B40C-774A-BAB2-736336E61042}" srcId="{521008BD-F537-894C-89CB-69A816756216}" destId="{81CBD8D4-0DFE-F84A-A68F-D1E9791CD0D7}" srcOrd="0" destOrd="0" parTransId="{DF0B7A40-4AAB-8149-AF91-2E53020C3560}" sibTransId="{36F55C05-D291-874F-8779-4225EF21A1C3}"/>
    <dgm:cxn modelId="{5451D5C3-4792-524A-8A38-17F9820F365C}" type="presOf" srcId="{71F03C4A-049B-534F-9CBF-04A4FFB71F56}" destId="{6A99748E-4FB9-1140-90FC-92977C6E169C}" srcOrd="0" destOrd="0" presId="urn:microsoft.com/office/officeart/2005/8/layout/lProcess3"/>
    <dgm:cxn modelId="{761916C4-CCA6-6944-879A-7D2BCFA0E4C7}" srcId="{BCA159F1-0F8B-174B-B84F-2244B4F85443}" destId="{338F6123-7E89-B647-972B-2BB7199B9B00}" srcOrd="0" destOrd="0" parTransId="{DDBCCF7E-EFDF-6C49-A973-EF8871EFA941}" sibTransId="{D1424E81-B45E-6446-9E37-839135ED88E4}"/>
    <dgm:cxn modelId="{E4A618CA-1624-BE49-BAFB-3C854D39F8B7}" srcId="{990D8CB4-5457-6746-9F81-DA686685CD09}" destId="{521008BD-F537-894C-89CB-69A816756216}" srcOrd="4" destOrd="0" parTransId="{9D6D4BFD-7FF2-3349-BE8B-48892FB218F7}" sibTransId="{FCB003C1-F839-2C48-AED3-F7E98DA034D9}"/>
    <dgm:cxn modelId="{1B0718E4-F181-D940-84BE-FE4FB00DDB8C}" type="presOf" srcId="{F97052F8-1036-9B4D-AFBF-2E37DDC002C6}" destId="{23718B34-47DD-6941-9BD5-5BE44450ADF6}" srcOrd="0" destOrd="0" presId="urn:microsoft.com/office/officeart/2005/8/layout/lProcess3"/>
    <dgm:cxn modelId="{EAB81DE9-88B1-3949-882B-B92345C1D483}" type="presOf" srcId="{521008BD-F537-894C-89CB-69A816756216}" destId="{EC90C842-D2C4-624A-9D26-6F7EF5D86155}" srcOrd="0" destOrd="0" presId="urn:microsoft.com/office/officeart/2005/8/layout/lProcess3"/>
    <dgm:cxn modelId="{1C1B15F2-8622-B145-AD3D-9C8FB062386B}" type="presOf" srcId="{21E87059-266D-B847-AF5A-73BD270DF34C}" destId="{F79856DF-E333-5D4A-B75D-81750049CF3A}" srcOrd="0" destOrd="0" presId="urn:microsoft.com/office/officeart/2005/8/layout/lProcess3"/>
    <dgm:cxn modelId="{4923DAF2-7781-094A-858F-AAB64B9BF510}" srcId="{B33A9A63-165D-474C-A29E-3797393C9C8B}" destId="{21E87059-266D-B847-AF5A-73BD270DF34C}" srcOrd="0" destOrd="0" parTransId="{AEDEC94A-DCAC-F14E-B977-20889CD49CFB}" sibTransId="{37BCC9BE-6354-D445-9AC5-03A852A5C126}"/>
    <dgm:cxn modelId="{E459C3FC-CA35-5944-AAE1-B42EEA41B924}" srcId="{990D8CB4-5457-6746-9F81-DA686685CD09}" destId="{71F03C4A-049B-534F-9CBF-04A4FFB71F56}" srcOrd="0" destOrd="0" parTransId="{5B84AA06-B6B5-F945-BC03-43DDB728A48A}" sibTransId="{B0AA86CF-45FD-EF4F-AE34-06D60F465E64}"/>
    <dgm:cxn modelId="{6FE3E36B-9130-0C4F-A16F-B97EEB74B958}" type="presParOf" srcId="{19ACB196-734E-B144-8B32-9A0834881F4F}" destId="{B091772B-3CD8-7C4F-8218-71C8B9017B1E}" srcOrd="0" destOrd="0" presId="urn:microsoft.com/office/officeart/2005/8/layout/lProcess3"/>
    <dgm:cxn modelId="{BC478A5C-B1C4-7843-AB18-6CBF1AE2286A}" type="presParOf" srcId="{B091772B-3CD8-7C4F-8218-71C8B9017B1E}" destId="{6A99748E-4FB9-1140-90FC-92977C6E169C}" srcOrd="0" destOrd="0" presId="urn:microsoft.com/office/officeart/2005/8/layout/lProcess3"/>
    <dgm:cxn modelId="{4F51CB1E-9716-6D42-8363-437BDFB8B1C0}" type="presParOf" srcId="{B091772B-3CD8-7C4F-8218-71C8B9017B1E}" destId="{871A9E24-AE64-4F4C-99B1-1D1DF6F66B95}" srcOrd="1" destOrd="0" presId="urn:microsoft.com/office/officeart/2005/8/layout/lProcess3"/>
    <dgm:cxn modelId="{A81CEAFA-9B55-8C42-9EB5-C1276EFCF364}" type="presParOf" srcId="{B091772B-3CD8-7C4F-8218-71C8B9017B1E}" destId="{1E4C7F21-1449-4D47-8115-B974FF62A42F}" srcOrd="2" destOrd="0" presId="urn:microsoft.com/office/officeart/2005/8/layout/lProcess3"/>
    <dgm:cxn modelId="{69746BA3-2932-4F42-9EAA-DAA5437B371D}" type="presParOf" srcId="{19ACB196-734E-B144-8B32-9A0834881F4F}" destId="{2AC5BEDF-7C69-5245-816B-421B5B31A841}" srcOrd="1" destOrd="0" presId="urn:microsoft.com/office/officeart/2005/8/layout/lProcess3"/>
    <dgm:cxn modelId="{6AA1C2B4-2EC8-264A-BA30-3089B3999C7C}" type="presParOf" srcId="{19ACB196-734E-B144-8B32-9A0834881F4F}" destId="{5B75C316-BAE9-8041-97F4-7FB53DC72003}" srcOrd="2" destOrd="0" presId="urn:microsoft.com/office/officeart/2005/8/layout/lProcess3"/>
    <dgm:cxn modelId="{ACF40497-9B0E-2D42-8959-B2990CE97071}" type="presParOf" srcId="{5B75C316-BAE9-8041-97F4-7FB53DC72003}" destId="{050E7C00-83A4-0042-B9AB-834CC6FFDE74}" srcOrd="0" destOrd="0" presId="urn:microsoft.com/office/officeart/2005/8/layout/lProcess3"/>
    <dgm:cxn modelId="{49296241-2268-454B-B113-0A5A79D79B77}" type="presParOf" srcId="{5B75C316-BAE9-8041-97F4-7FB53DC72003}" destId="{C7C86C1B-33A1-EB4C-BE3D-DC62321AE7B5}" srcOrd="1" destOrd="0" presId="urn:microsoft.com/office/officeart/2005/8/layout/lProcess3"/>
    <dgm:cxn modelId="{CF63E0DE-9BBC-414B-B812-9425A7775167}" type="presParOf" srcId="{5B75C316-BAE9-8041-97F4-7FB53DC72003}" destId="{F79856DF-E333-5D4A-B75D-81750049CF3A}" srcOrd="2" destOrd="0" presId="urn:microsoft.com/office/officeart/2005/8/layout/lProcess3"/>
    <dgm:cxn modelId="{C235B8E2-8CFB-1241-B531-6B2DD5FA1821}" type="presParOf" srcId="{19ACB196-734E-B144-8B32-9A0834881F4F}" destId="{2FB48150-46CA-E947-920E-8F31108B3955}" srcOrd="3" destOrd="0" presId="urn:microsoft.com/office/officeart/2005/8/layout/lProcess3"/>
    <dgm:cxn modelId="{ADC9B49B-3C4D-DD47-89F3-422FCF70263F}" type="presParOf" srcId="{19ACB196-734E-B144-8B32-9A0834881F4F}" destId="{A4C7B4BD-B950-044B-81A1-EBB6C5A601BA}" srcOrd="4" destOrd="0" presId="urn:microsoft.com/office/officeart/2005/8/layout/lProcess3"/>
    <dgm:cxn modelId="{DDC4D908-4940-9049-81EB-BD15F2BA2049}" type="presParOf" srcId="{A4C7B4BD-B950-044B-81A1-EBB6C5A601BA}" destId="{16C56A94-1083-2E4A-BE40-5C69B727B250}" srcOrd="0" destOrd="0" presId="urn:microsoft.com/office/officeart/2005/8/layout/lProcess3"/>
    <dgm:cxn modelId="{10E01CA4-545E-E34E-BEFE-59DE4301BD78}" type="presParOf" srcId="{A4C7B4BD-B950-044B-81A1-EBB6C5A601BA}" destId="{461B13DC-33D4-EC47-8D21-C0C9B9AC3342}" srcOrd="1" destOrd="0" presId="urn:microsoft.com/office/officeart/2005/8/layout/lProcess3"/>
    <dgm:cxn modelId="{EFEEDA14-D779-7A46-83C5-9025A5A6A47C}" type="presParOf" srcId="{A4C7B4BD-B950-044B-81A1-EBB6C5A601BA}" destId="{5EC43DED-4F4E-C147-A658-AF90F9C87BCB}" srcOrd="2" destOrd="0" presId="urn:microsoft.com/office/officeart/2005/8/layout/lProcess3"/>
    <dgm:cxn modelId="{41DD9C4B-6845-4A43-B369-ECC7549AE4A2}" type="presParOf" srcId="{19ACB196-734E-B144-8B32-9A0834881F4F}" destId="{6137D54D-1DBF-094A-8E94-55B1EE83F932}" srcOrd="5" destOrd="0" presId="urn:microsoft.com/office/officeart/2005/8/layout/lProcess3"/>
    <dgm:cxn modelId="{D2F5D3E2-4150-F143-94B7-51154D63B663}" type="presParOf" srcId="{19ACB196-734E-B144-8B32-9A0834881F4F}" destId="{2B944935-3B9C-5945-9DF5-EE25D55414EE}" srcOrd="6" destOrd="0" presId="urn:microsoft.com/office/officeart/2005/8/layout/lProcess3"/>
    <dgm:cxn modelId="{0E42103E-CCA4-6D4B-9EEA-91BA1EF4F5DC}" type="presParOf" srcId="{2B944935-3B9C-5945-9DF5-EE25D55414EE}" destId="{23718B34-47DD-6941-9BD5-5BE44450ADF6}" srcOrd="0" destOrd="0" presId="urn:microsoft.com/office/officeart/2005/8/layout/lProcess3"/>
    <dgm:cxn modelId="{6334B6AD-17FB-8C4C-9DC7-9BF51BB15211}" type="presParOf" srcId="{2B944935-3B9C-5945-9DF5-EE25D55414EE}" destId="{C456BC98-7914-184B-BD72-2992C03CA966}" srcOrd="1" destOrd="0" presId="urn:microsoft.com/office/officeart/2005/8/layout/lProcess3"/>
    <dgm:cxn modelId="{AA393F1C-5D03-BB4F-8C69-D1F4944C10FD}" type="presParOf" srcId="{2B944935-3B9C-5945-9DF5-EE25D55414EE}" destId="{1D04DDD7-9959-4F4B-9DE9-1605710590D4}" srcOrd="2" destOrd="0" presId="urn:microsoft.com/office/officeart/2005/8/layout/lProcess3"/>
    <dgm:cxn modelId="{18E6D5FF-78AC-954E-A7E5-CDAC3AE5D045}" type="presParOf" srcId="{19ACB196-734E-B144-8B32-9A0834881F4F}" destId="{ABBEAAE3-6914-1043-9061-8F9CCEF2379A}" srcOrd="7" destOrd="0" presId="urn:microsoft.com/office/officeart/2005/8/layout/lProcess3"/>
    <dgm:cxn modelId="{F2D40AB2-355C-4948-83DF-A1EE233CBDA1}" type="presParOf" srcId="{19ACB196-734E-B144-8B32-9A0834881F4F}" destId="{B16EB552-30E5-C54E-B795-C0C1B6C3667F}" srcOrd="8" destOrd="0" presId="urn:microsoft.com/office/officeart/2005/8/layout/lProcess3"/>
    <dgm:cxn modelId="{0AD55D54-741E-7147-895F-2A87BB266668}" type="presParOf" srcId="{B16EB552-30E5-C54E-B795-C0C1B6C3667F}" destId="{EC90C842-D2C4-624A-9D26-6F7EF5D86155}" srcOrd="0" destOrd="0" presId="urn:microsoft.com/office/officeart/2005/8/layout/lProcess3"/>
    <dgm:cxn modelId="{16F32BA9-9E17-6646-BA9D-48433D24C029}" type="presParOf" srcId="{B16EB552-30E5-C54E-B795-C0C1B6C3667F}" destId="{A5B5A95C-B4CD-A94D-ADB6-23CCB4C38E17}" srcOrd="1" destOrd="0" presId="urn:microsoft.com/office/officeart/2005/8/layout/lProcess3"/>
    <dgm:cxn modelId="{047A867F-3D40-CE4C-B16B-DDF41C75A65B}" type="presParOf" srcId="{B16EB552-30E5-C54E-B795-C0C1B6C3667F}" destId="{DBADCBBB-CE06-C749-9480-7BDC46AC51D9}" srcOrd="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26AB29A8-26A4-2841-ABA0-D0F392B38D29}" type="doc">
      <dgm:prSet loTypeId="urn:microsoft.com/office/officeart/2005/8/layout/venn1" loCatId="relationship" qsTypeId="urn:microsoft.com/office/officeart/2005/8/quickstyle/simple4" qsCatId="simple" csTypeId="urn:microsoft.com/office/officeart/2005/8/colors/accent1_2" csCatId="accent1" phldr="1"/>
      <dgm:spPr/>
      <dgm:t>
        <a:bodyPr/>
        <a:lstStyle/>
        <a:p>
          <a:endParaRPr lang="en-US"/>
        </a:p>
      </dgm:t>
    </dgm:pt>
    <dgm:pt modelId="{BC4081FC-B993-8D4B-85BC-F54231C405B4}">
      <dgm:prSet custT="1"/>
      <dgm:spPr/>
      <dgm:t>
        <a:bodyPr/>
        <a:lstStyle/>
        <a:p>
          <a:pPr rtl="0"/>
          <a:r>
            <a:rPr lang="en-US" sz="1400" dirty="0"/>
            <a:t>Reliability and integrity of SCADA nodes and net</a:t>
          </a:r>
        </a:p>
      </dgm:t>
    </dgm:pt>
    <dgm:pt modelId="{DCCB560C-187F-E64D-9A44-E31E8E32938E}" type="parTrans" cxnId="{C814586C-B815-774E-90E2-8B5DBBFFBF27}">
      <dgm:prSet/>
      <dgm:spPr/>
      <dgm:t>
        <a:bodyPr/>
        <a:lstStyle/>
        <a:p>
          <a:endParaRPr lang="en-US"/>
        </a:p>
      </dgm:t>
    </dgm:pt>
    <dgm:pt modelId="{33FDFD9C-6F93-6B48-84DE-747E935B3E83}" type="sibTrans" cxnId="{C814586C-B815-774E-90E2-8B5DBBFFBF27}">
      <dgm:prSet/>
      <dgm:spPr/>
      <dgm:t>
        <a:bodyPr/>
        <a:lstStyle/>
        <a:p>
          <a:endParaRPr lang="en-US"/>
        </a:p>
      </dgm:t>
    </dgm:pt>
    <dgm:pt modelId="{C6407711-0B61-CF4E-8706-AE987E2C8BB0}">
      <dgm:prSet custT="1"/>
      <dgm:spPr/>
      <dgm:t>
        <a:bodyPr/>
        <a:lstStyle/>
        <a:p>
          <a:pPr rtl="0"/>
          <a:r>
            <a:rPr lang="en-US" sz="1400" dirty="0"/>
            <a:t>Integrity of stored file and database information</a:t>
          </a:r>
        </a:p>
      </dgm:t>
    </dgm:pt>
    <dgm:pt modelId="{2826A413-A49A-2145-BA3B-EF64E35C377E}" type="parTrans" cxnId="{CF7E65F2-03A4-E040-A782-F1A0C48CE354}">
      <dgm:prSet/>
      <dgm:spPr/>
      <dgm:t>
        <a:bodyPr/>
        <a:lstStyle/>
        <a:p>
          <a:endParaRPr lang="en-US"/>
        </a:p>
      </dgm:t>
    </dgm:pt>
    <dgm:pt modelId="{F0AD49CF-D597-444D-8650-F7473D42D6F6}" type="sibTrans" cxnId="{CF7E65F2-03A4-E040-A782-F1A0C48CE354}">
      <dgm:prSet/>
      <dgm:spPr/>
      <dgm:t>
        <a:bodyPr/>
        <a:lstStyle/>
        <a:p>
          <a:endParaRPr lang="en-US"/>
        </a:p>
      </dgm:t>
    </dgm:pt>
    <dgm:pt modelId="{F3F361BA-AEA3-5646-9327-8742802D51A3}">
      <dgm:prSet custT="1"/>
      <dgm:spPr/>
      <dgm:t>
        <a:bodyPr/>
        <a:lstStyle/>
        <a:p>
          <a:pPr rtl="0"/>
          <a:r>
            <a:rPr lang="en-US" sz="1400" dirty="0"/>
            <a:t>Availability, integrity of financial system</a:t>
          </a:r>
        </a:p>
      </dgm:t>
    </dgm:pt>
    <dgm:pt modelId="{A6673327-BB72-A840-83B3-9109C4772F10}" type="parTrans" cxnId="{7B87BEE6-AB3F-E446-B343-9D75EA514DFC}">
      <dgm:prSet/>
      <dgm:spPr/>
      <dgm:t>
        <a:bodyPr/>
        <a:lstStyle/>
        <a:p>
          <a:endParaRPr lang="en-US"/>
        </a:p>
      </dgm:t>
    </dgm:pt>
    <dgm:pt modelId="{160CF758-4033-7F4E-B9DE-3090CE31DC6A}" type="sibTrans" cxnId="{7B87BEE6-AB3F-E446-B343-9D75EA514DFC}">
      <dgm:prSet/>
      <dgm:spPr/>
      <dgm:t>
        <a:bodyPr/>
        <a:lstStyle/>
        <a:p>
          <a:endParaRPr lang="en-US"/>
        </a:p>
      </dgm:t>
    </dgm:pt>
    <dgm:pt modelId="{1B12A5BB-9601-8347-801C-B74C24B61BBD}">
      <dgm:prSet custT="1"/>
      <dgm:spPr/>
      <dgm:t>
        <a:bodyPr/>
        <a:lstStyle/>
        <a:p>
          <a:pPr rtl="0"/>
          <a:r>
            <a:rPr lang="en-US" sz="1400" dirty="0"/>
            <a:t>Availability, integrity of procurement system</a:t>
          </a:r>
        </a:p>
      </dgm:t>
    </dgm:pt>
    <dgm:pt modelId="{C4EB77E4-28C7-E44A-A7C7-A01552E4BFC2}" type="parTrans" cxnId="{3A1AEBC9-1BE0-5349-A770-2A07E2394FC7}">
      <dgm:prSet/>
      <dgm:spPr/>
      <dgm:t>
        <a:bodyPr/>
        <a:lstStyle/>
        <a:p>
          <a:endParaRPr lang="en-US"/>
        </a:p>
      </dgm:t>
    </dgm:pt>
    <dgm:pt modelId="{166EBEA2-4051-0D40-9900-55314E7D4548}" type="sibTrans" cxnId="{3A1AEBC9-1BE0-5349-A770-2A07E2394FC7}">
      <dgm:prSet/>
      <dgm:spPr/>
      <dgm:t>
        <a:bodyPr/>
        <a:lstStyle/>
        <a:p>
          <a:endParaRPr lang="en-US"/>
        </a:p>
      </dgm:t>
    </dgm:pt>
    <dgm:pt modelId="{AAF7B5BE-88B8-3047-B465-887861AD7AD8}">
      <dgm:prSet custT="1"/>
      <dgm:spPr/>
      <dgm:t>
        <a:bodyPr/>
        <a:lstStyle/>
        <a:p>
          <a:pPr rtl="0"/>
          <a:r>
            <a:rPr lang="en-US" sz="1400" dirty="0"/>
            <a:t>Availability, integrity of maintenance/production system</a:t>
          </a:r>
        </a:p>
      </dgm:t>
    </dgm:pt>
    <dgm:pt modelId="{ACAF5D19-8FFE-124F-9528-49766B888D7B}" type="parTrans" cxnId="{04411535-C128-0941-ABF1-7B21C2C76926}">
      <dgm:prSet/>
      <dgm:spPr/>
      <dgm:t>
        <a:bodyPr/>
        <a:lstStyle/>
        <a:p>
          <a:endParaRPr lang="en-US"/>
        </a:p>
      </dgm:t>
    </dgm:pt>
    <dgm:pt modelId="{492C38EF-36F3-8243-AE16-352BAC30C417}" type="sibTrans" cxnId="{04411535-C128-0941-ABF1-7B21C2C76926}">
      <dgm:prSet/>
      <dgm:spPr/>
      <dgm:t>
        <a:bodyPr/>
        <a:lstStyle/>
        <a:p>
          <a:endParaRPr lang="en-US"/>
        </a:p>
      </dgm:t>
    </dgm:pt>
    <dgm:pt modelId="{D5462F1D-9E4A-3E4D-856B-5C740104E6E7}">
      <dgm:prSet custT="1"/>
      <dgm:spPr/>
      <dgm:t>
        <a:bodyPr/>
        <a:lstStyle/>
        <a:p>
          <a:pPr rtl="0"/>
          <a:r>
            <a:rPr lang="en-US" sz="1400" dirty="0"/>
            <a:t>Availability, integrity and confidentiality of mail services</a:t>
          </a:r>
        </a:p>
      </dgm:t>
    </dgm:pt>
    <dgm:pt modelId="{7AF01985-F4D2-E84B-88BB-C7B6B4DA87DD}" type="parTrans" cxnId="{E421E0D5-2234-7A4B-8EA1-47BA33FB3FC6}">
      <dgm:prSet/>
      <dgm:spPr/>
      <dgm:t>
        <a:bodyPr/>
        <a:lstStyle/>
        <a:p>
          <a:endParaRPr lang="en-US"/>
        </a:p>
      </dgm:t>
    </dgm:pt>
    <dgm:pt modelId="{75813EC0-D3ED-3046-8CE1-11BB4F8C2921}" type="sibTrans" cxnId="{E421E0D5-2234-7A4B-8EA1-47BA33FB3FC6}">
      <dgm:prSet/>
      <dgm:spPr/>
      <dgm:t>
        <a:bodyPr/>
        <a:lstStyle/>
        <a:p>
          <a:endParaRPr lang="en-US"/>
        </a:p>
      </dgm:t>
    </dgm:pt>
    <dgm:pt modelId="{2A7E800D-6651-2848-8058-03CBF88D9D06}" type="pres">
      <dgm:prSet presAssocID="{26AB29A8-26A4-2841-ABA0-D0F392B38D29}" presName="compositeShape" presStyleCnt="0">
        <dgm:presLayoutVars>
          <dgm:chMax val="7"/>
          <dgm:dir/>
          <dgm:resizeHandles val="exact"/>
        </dgm:presLayoutVars>
      </dgm:prSet>
      <dgm:spPr/>
    </dgm:pt>
    <dgm:pt modelId="{FDC3FED0-D962-404C-91F0-A3000AF91FB3}" type="pres">
      <dgm:prSet presAssocID="{BC4081FC-B993-8D4B-85BC-F54231C405B4}" presName="circ1" presStyleLbl="vennNode1" presStyleIdx="0" presStyleCnt="6"/>
      <dgm:spPr>
        <a:solidFill>
          <a:schemeClr val="accent3">
            <a:lumMod val="75000"/>
          </a:schemeClr>
        </a:solidFill>
        <a:ln>
          <a:solidFill>
            <a:schemeClr val="accent3">
              <a:lumMod val="50000"/>
            </a:schemeClr>
          </a:solidFill>
        </a:ln>
      </dgm:spPr>
    </dgm:pt>
    <dgm:pt modelId="{2BFAF0D8-4A8F-0749-AC64-7DC132F3C117}" type="pres">
      <dgm:prSet presAssocID="{BC4081FC-B993-8D4B-85BC-F54231C405B4}" presName="circ1Tx" presStyleLbl="revTx" presStyleIdx="0" presStyleCnt="0">
        <dgm:presLayoutVars>
          <dgm:chMax val="0"/>
          <dgm:chPref val="0"/>
          <dgm:bulletEnabled val="1"/>
        </dgm:presLayoutVars>
      </dgm:prSet>
      <dgm:spPr/>
    </dgm:pt>
    <dgm:pt modelId="{AC2F74B8-0E4E-6046-9D54-D538F5FFD874}" type="pres">
      <dgm:prSet presAssocID="{C6407711-0B61-CF4E-8706-AE987E2C8BB0}" presName="circ2" presStyleLbl="vennNode1" presStyleIdx="1" presStyleCnt="6"/>
      <dgm:spPr>
        <a:solidFill>
          <a:schemeClr val="accent5">
            <a:lumMod val="75000"/>
          </a:schemeClr>
        </a:solidFill>
        <a:ln>
          <a:solidFill>
            <a:schemeClr val="accent5">
              <a:lumMod val="50000"/>
            </a:schemeClr>
          </a:solidFill>
        </a:ln>
      </dgm:spPr>
    </dgm:pt>
    <dgm:pt modelId="{7B1C97A8-0065-4F42-B87C-66F11B518339}" type="pres">
      <dgm:prSet presAssocID="{C6407711-0B61-CF4E-8706-AE987E2C8BB0}" presName="circ2Tx" presStyleLbl="revTx" presStyleIdx="0" presStyleCnt="0">
        <dgm:presLayoutVars>
          <dgm:chMax val="0"/>
          <dgm:chPref val="0"/>
          <dgm:bulletEnabled val="1"/>
        </dgm:presLayoutVars>
      </dgm:prSet>
      <dgm:spPr/>
    </dgm:pt>
    <dgm:pt modelId="{0E5EB91F-AAC5-2549-BE3A-3F98DFF1D5E7}" type="pres">
      <dgm:prSet presAssocID="{F3F361BA-AEA3-5646-9327-8742802D51A3}" presName="circ3" presStyleLbl="vennNode1" presStyleIdx="2" presStyleCnt="6"/>
      <dgm:spPr>
        <a:solidFill>
          <a:schemeClr val="bg2">
            <a:lumMod val="60000"/>
            <a:lumOff val="40000"/>
          </a:schemeClr>
        </a:solidFill>
        <a:ln>
          <a:solidFill>
            <a:schemeClr val="bg2">
              <a:lumMod val="75000"/>
            </a:schemeClr>
          </a:solidFill>
        </a:ln>
      </dgm:spPr>
    </dgm:pt>
    <dgm:pt modelId="{07795835-FDC4-F14E-BFB5-19C9E015E57F}" type="pres">
      <dgm:prSet presAssocID="{F3F361BA-AEA3-5646-9327-8742802D51A3}" presName="circ3Tx" presStyleLbl="revTx" presStyleIdx="0" presStyleCnt="0">
        <dgm:presLayoutVars>
          <dgm:chMax val="0"/>
          <dgm:chPref val="0"/>
          <dgm:bulletEnabled val="1"/>
        </dgm:presLayoutVars>
      </dgm:prSet>
      <dgm:spPr/>
    </dgm:pt>
    <dgm:pt modelId="{594B5D51-73A9-354C-9318-2904C2ECE07F}" type="pres">
      <dgm:prSet presAssocID="{1B12A5BB-9601-8347-801C-B74C24B61BBD}" presName="circ4" presStyleLbl="vennNode1" presStyleIdx="3" presStyleCnt="6"/>
      <dgm:spPr>
        <a:solidFill>
          <a:schemeClr val="accent3">
            <a:lumMod val="75000"/>
          </a:schemeClr>
        </a:solidFill>
        <a:ln>
          <a:solidFill>
            <a:schemeClr val="accent3">
              <a:lumMod val="50000"/>
            </a:schemeClr>
          </a:solidFill>
        </a:ln>
      </dgm:spPr>
    </dgm:pt>
    <dgm:pt modelId="{CA82516A-8F1C-9E45-8902-E7396FDD27BD}" type="pres">
      <dgm:prSet presAssocID="{1B12A5BB-9601-8347-801C-B74C24B61BBD}" presName="circ4Tx" presStyleLbl="revTx" presStyleIdx="0" presStyleCnt="0">
        <dgm:presLayoutVars>
          <dgm:chMax val="0"/>
          <dgm:chPref val="0"/>
          <dgm:bulletEnabled val="1"/>
        </dgm:presLayoutVars>
      </dgm:prSet>
      <dgm:spPr/>
    </dgm:pt>
    <dgm:pt modelId="{2A3A5586-E7AB-D94F-A560-1EFB76B640DD}" type="pres">
      <dgm:prSet presAssocID="{AAF7B5BE-88B8-3047-B465-887861AD7AD8}" presName="circ5" presStyleLbl="vennNode1" presStyleIdx="4" presStyleCnt="6"/>
      <dgm:spPr>
        <a:solidFill>
          <a:schemeClr val="accent5">
            <a:lumMod val="75000"/>
          </a:schemeClr>
        </a:solidFill>
        <a:ln>
          <a:solidFill>
            <a:schemeClr val="accent5">
              <a:lumMod val="50000"/>
            </a:schemeClr>
          </a:solidFill>
        </a:ln>
      </dgm:spPr>
    </dgm:pt>
    <dgm:pt modelId="{70FEFBAF-F656-3248-A34D-B76B43D70719}" type="pres">
      <dgm:prSet presAssocID="{AAF7B5BE-88B8-3047-B465-887861AD7AD8}" presName="circ5Tx" presStyleLbl="revTx" presStyleIdx="0" presStyleCnt="0" custScaleX="135533" custLinFactNeighborX="-20985" custLinFactNeighborY="892">
        <dgm:presLayoutVars>
          <dgm:chMax val="0"/>
          <dgm:chPref val="0"/>
          <dgm:bulletEnabled val="1"/>
        </dgm:presLayoutVars>
      </dgm:prSet>
      <dgm:spPr/>
    </dgm:pt>
    <dgm:pt modelId="{4BACD46B-8D3C-E740-BAFF-585B6A64311B}" type="pres">
      <dgm:prSet presAssocID="{D5462F1D-9E4A-3E4D-856B-5C740104E6E7}" presName="circ6" presStyleLbl="vennNode1" presStyleIdx="5" presStyleCnt="6"/>
      <dgm:spPr>
        <a:solidFill>
          <a:schemeClr val="bg2">
            <a:lumMod val="60000"/>
            <a:lumOff val="40000"/>
          </a:schemeClr>
        </a:solidFill>
        <a:ln>
          <a:solidFill>
            <a:schemeClr val="bg2">
              <a:lumMod val="75000"/>
            </a:schemeClr>
          </a:solidFill>
        </a:ln>
      </dgm:spPr>
    </dgm:pt>
    <dgm:pt modelId="{1B138646-AEDA-834B-BCC6-98FBDA30433D}" type="pres">
      <dgm:prSet presAssocID="{D5462F1D-9E4A-3E4D-856B-5C740104E6E7}" presName="circ6Tx" presStyleLbl="revTx" presStyleIdx="0" presStyleCnt="0">
        <dgm:presLayoutVars>
          <dgm:chMax val="0"/>
          <dgm:chPref val="0"/>
          <dgm:bulletEnabled val="1"/>
        </dgm:presLayoutVars>
      </dgm:prSet>
      <dgm:spPr/>
    </dgm:pt>
  </dgm:ptLst>
  <dgm:cxnLst>
    <dgm:cxn modelId="{EBE36E34-A679-804D-A675-9F975B53F689}" type="presOf" srcId="{F3F361BA-AEA3-5646-9327-8742802D51A3}" destId="{07795835-FDC4-F14E-BFB5-19C9E015E57F}" srcOrd="0" destOrd="0" presId="urn:microsoft.com/office/officeart/2005/8/layout/venn1"/>
    <dgm:cxn modelId="{04411535-C128-0941-ABF1-7B21C2C76926}" srcId="{26AB29A8-26A4-2841-ABA0-D0F392B38D29}" destId="{AAF7B5BE-88B8-3047-B465-887861AD7AD8}" srcOrd="4" destOrd="0" parTransId="{ACAF5D19-8FFE-124F-9528-49766B888D7B}" sibTransId="{492C38EF-36F3-8243-AE16-352BAC30C417}"/>
    <dgm:cxn modelId="{F4A5AE64-4DD6-874B-A5D8-14A6B1CEB73F}" type="presOf" srcId="{AAF7B5BE-88B8-3047-B465-887861AD7AD8}" destId="{70FEFBAF-F656-3248-A34D-B76B43D70719}" srcOrd="0" destOrd="0" presId="urn:microsoft.com/office/officeart/2005/8/layout/venn1"/>
    <dgm:cxn modelId="{C4D37F66-9EAC-C748-AFEB-B78D393867E8}" type="presOf" srcId="{26AB29A8-26A4-2841-ABA0-D0F392B38D29}" destId="{2A7E800D-6651-2848-8058-03CBF88D9D06}" srcOrd="0" destOrd="0" presId="urn:microsoft.com/office/officeart/2005/8/layout/venn1"/>
    <dgm:cxn modelId="{C814586C-B815-774E-90E2-8B5DBBFFBF27}" srcId="{26AB29A8-26A4-2841-ABA0-D0F392B38D29}" destId="{BC4081FC-B993-8D4B-85BC-F54231C405B4}" srcOrd="0" destOrd="0" parTransId="{DCCB560C-187F-E64D-9A44-E31E8E32938E}" sibTransId="{33FDFD9C-6F93-6B48-84DE-747E935B3E83}"/>
    <dgm:cxn modelId="{50255783-6D00-8748-971C-769B400C5C7E}" type="presOf" srcId="{BC4081FC-B993-8D4B-85BC-F54231C405B4}" destId="{2BFAF0D8-4A8F-0749-AC64-7DC132F3C117}" srcOrd="0" destOrd="0" presId="urn:microsoft.com/office/officeart/2005/8/layout/venn1"/>
    <dgm:cxn modelId="{FDD9838B-2F18-F446-93C2-27FD4DC72893}" type="presOf" srcId="{C6407711-0B61-CF4E-8706-AE987E2C8BB0}" destId="{7B1C97A8-0065-4F42-B87C-66F11B518339}" srcOrd="0" destOrd="0" presId="urn:microsoft.com/office/officeart/2005/8/layout/venn1"/>
    <dgm:cxn modelId="{DE289B9C-C8B2-FC40-850B-383ED5B15222}" type="presOf" srcId="{D5462F1D-9E4A-3E4D-856B-5C740104E6E7}" destId="{1B138646-AEDA-834B-BCC6-98FBDA30433D}" srcOrd="0" destOrd="0" presId="urn:microsoft.com/office/officeart/2005/8/layout/venn1"/>
    <dgm:cxn modelId="{A7BBFFA8-A263-1346-9068-038FEE97A3C2}" type="presOf" srcId="{1B12A5BB-9601-8347-801C-B74C24B61BBD}" destId="{CA82516A-8F1C-9E45-8902-E7396FDD27BD}" srcOrd="0" destOrd="0" presId="urn:microsoft.com/office/officeart/2005/8/layout/venn1"/>
    <dgm:cxn modelId="{3A1AEBC9-1BE0-5349-A770-2A07E2394FC7}" srcId="{26AB29A8-26A4-2841-ABA0-D0F392B38D29}" destId="{1B12A5BB-9601-8347-801C-B74C24B61BBD}" srcOrd="3" destOrd="0" parTransId="{C4EB77E4-28C7-E44A-A7C7-A01552E4BFC2}" sibTransId="{166EBEA2-4051-0D40-9900-55314E7D4548}"/>
    <dgm:cxn modelId="{E421E0D5-2234-7A4B-8EA1-47BA33FB3FC6}" srcId="{26AB29A8-26A4-2841-ABA0-D0F392B38D29}" destId="{D5462F1D-9E4A-3E4D-856B-5C740104E6E7}" srcOrd="5" destOrd="0" parTransId="{7AF01985-F4D2-E84B-88BB-C7B6B4DA87DD}" sibTransId="{75813EC0-D3ED-3046-8CE1-11BB4F8C2921}"/>
    <dgm:cxn modelId="{7B87BEE6-AB3F-E446-B343-9D75EA514DFC}" srcId="{26AB29A8-26A4-2841-ABA0-D0F392B38D29}" destId="{F3F361BA-AEA3-5646-9327-8742802D51A3}" srcOrd="2" destOrd="0" parTransId="{A6673327-BB72-A840-83B3-9109C4772F10}" sibTransId="{160CF758-4033-7F4E-B9DE-3090CE31DC6A}"/>
    <dgm:cxn modelId="{CF7E65F2-03A4-E040-A782-F1A0C48CE354}" srcId="{26AB29A8-26A4-2841-ABA0-D0F392B38D29}" destId="{C6407711-0B61-CF4E-8706-AE987E2C8BB0}" srcOrd="1" destOrd="0" parTransId="{2826A413-A49A-2145-BA3B-EF64E35C377E}" sibTransId="{F0AD49CF-D597-444D-8650-F7473D42D6F6}"/>
    <dgm:cxn modelId="{5E453514-EBEE-2245-8C1B-8F09E5830CAC}" type="presParOf" srcId="{2A7E800D-6651-2848-8058-03CBF88D9D06}" destId="{FDC3FED0-D962-404C-91F0-A3000AF91FB3}" srcOrd="0" destOrd="0" presId="urn:microsoft.com/office/officeart/2005/8/layout/venn1"/>
    <dgm:cxn modelId="{3661965B-AD82-0542-8E0F-AB33DE6061A0}" type="presParOf" srcId="{2A7E800D-6651-2848-8058-03CBF88D9D06}" destId="{2BFAF0D8-4A8F-0749-AC64-7DC132F3C117}" srcOrd="1" destOrd="0" presId="urn:microsoft.com/office/officeart/2005/8/layout/venn1"/>
    <dgm:cxn modelId="{3ADFC6E7-A82B-A243-8058-86C6F10A0C04}" type="presParOf" srcId="{2A7E800D-6651-2848-8058-03CBF88D9D06}" destId="{AC2F74B8-0E4E-6046-9D54-D538F5FFD874}" srcOrd="2" destOrd="0" presId="urn:microsoft.com/office/officeart/2005/8/layout/venn1"/>
    <dgm:cxn modelId="{E2ABF24E-4403-AC49-BE78-5D402ECB98FF}" type="presParOf" srcId="{2A7E800D-6651-2848-8058-03CBF88D9D06}" destId="{7B1C97A8-0065-4F42-B87C-66F11B518339}" srcOrd="3" destOrd="0" presId="urn:microsoft.com/office/officeart/2005/8/layout/venn1"/>
    <dgm:cxn modelId="{55B6FD4F-E23E-CD41-B382-EDDBAE9AE86E}" type="presParOf" srcId="{2A7E800D-6651-2848-8058-03CBF88D9D06}" destId="{0E5EB91F-AAC5-2549-BE3A-3F98DFF1D5E7}" srcOrd="4" destOrd="0" presId="urn:microsoft.com/office/officeart/2005/8/layout/venn1"/>
    <dgm:cxn modelId="{17F33C36-9759-4246-82D0-320104C9C235}" type="presParOf" srcId="{2A7E800D-6651-2848-8058-03CBF88D9D06}" destId="{07795835-FDC4-F14E-BFB5-19C9E015E57F}" srcOrd="5" destOrd="0" presId="urn:microsoft.com/office/officeart/2005/8/layout/venn1"/>
    <dgm:cxn modelId="{D430B1EC-E788-AB4A-852B-781D8AC307FA}" type="presParOf" srcId="{2A7E800D-6651-2848-8058-03CBF88D9D06}" destId="{594B5D51-73A9-354C-9318-2904C2ECE07F}" srcOrd="6" destOrd="0" presId="urn:microsoft.com/office/officeart/2005/8/layout/venn1"/>
    <dgm:cxn modelId="{79628C98-9AE2-F04C-AD3E-AFCA88B9DDA2}" type="presParOf" srcId="{2A7E800D-6651-2848-8058-03CBF88D9D06}" destId="{CA82516A-8F1C-9E45-8902-E7396FDD27BD}" srcOrd="7" destOrd="0" presId="urn:microsoft.com/office/officeart/2005/8/layout/venn1"/>
    <dgm:cxn modelId="{9A6A2586-0C9A-8247-8209-264D32934950}" type="presParOf" srcId="{2A7E800D-6651-2848-8058-03CBF88D9D06}" destId="{2A3A5586-E7AB-D94F-A560-1EFB76B640DD}" srcOrd="8" destOrd="0" presId="urn:microsoft.com/office/officeart/2005/8/layout/venn1"/>
    <dgm:cxn modelId="{8E77C549-77F2-8349-AF81-2C8F8281906C}" type="presParOf" srcId="{2A7E800D-6651-2848-8058-03CBF88D9D06}" destId="{70FEFBAF-F656-3248-A34D-B76B43D70719}" srcOrd="9" destOrd="0" presId="urn:microsoft.com/office/officeart/2005/8/layout/venn1"/>
    <dgm:cxn modelId="{C2B7AEBF-A9CD-544F-B801-924D4C5E6856}" type="presParOf" srcId="{2A7E800D-6651-2848-8058-03CBF88D9D06}" destId="{4BACD46B-8D3C-E740-BAFF-585B6A64311B}" srcOrd="10" destOrd="0" presId="urn:microsoft.com/office/officeart/2005/8/layout/venn1"/>
    <dgm:cxn modelId="{C9F4BA47-F050-2E41-84D1-D4745020B5A8}" type="presParOf" srcId="{2A7E800D-6651-2848-8058-03CBF88D9D06}" destId="{1B138646-AEDA-834B-BCC6-98FBDA30433D}" srcOrd="11" destOrd="0" presId="urn:microsoft.com/office/officeart/2005/8/layout/venn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97AEB5-64FC-9049-8D19-6C64190AB5B2}"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en-US"/>
        </a:p>
      </dgm:t>
    </dgm:pt>
    <dgm:pt modelId="{C2662F73-5FA3-6243-B313-15777013349E}">
      <dgm:prSet/>
      <dgm:spPr>
        <a:solidFill>
          <a:schemeClr val="accent3">
            <a:lumMod val="75000"/>
          </a:schemeClr>
        </a:solidFill>
      </dgm:spPr>
      <dgm:t>
        <a:bodyPr/>
        <a:lstStyle/>
        <a:p>
          <a:pPr rtl="0"/>
          <a:r>
            <a:rPr lang="en-US" b="0" dirty="0">
              <a:latin typeface="+mn-lt"/>
            </a:rPr>
            <a:t>IT SECURITY MANAGEMENT:  A process used to achieve and maintain appropriate levels of confidentiality, integrity, availability, accountability, authenticity, and reliability.  IT security management functions include:</a:t>
          </a:r>
        </a:p>
      </dgm:t>
    </dgm:pt>
    <dgm:pt modelId="{B8ED46E1-13DF-E948-86B0-522E40E14D39}" type="parTrans" cxnId="{C7EB33A2-6969-2F4C-8A12-679430FE9632}">
      <dgm:prSet/>
      <dgm:spPr/>
      <dgm:t>
        <a:bodyPr/>
        <a:lstStyle/>
        <a:p>
          <a:endParaRPr lang="en-US"/>
        </a:p>
      </dgm:t>
    </dgm:pt>
    <dgm:pt modelId="{48097A06-5DC7-0242-B9A3-31104F1A36FA}" type="sibTrans" cxnId="{C7EB33A2-6969-2F4C-8A12-679430FE9632}">
      <dgm:prSet/>
      <dgm:spPr/>
      <dgm:t>
        <a:bodyPr/>
        <a:lstStyle/>
        <a:p>
          <a:endParaRPr lang="en-US"/>
        </a:p>
      </dgm:t>
    </dgm:pt>
    <dgm:pt modelId="{C1319F7D-2772-5442-A9EB-8D34F6BCA4DC}">
      <dgm:prSet custT="1"/>
      <dgm:spPr>
        <a:solidFill>
          <a:schemeClr val="accent3">
            <a:lumMod val="60000"/>
            <a:lumOff val="40000"/>
          </a:schemeClr>
        </a:solidFill>
      </dgm:spPr>
      <dgm:t>
        <a:bodyPr/>
        <a:lstStyle/>
        <a:p>
          <a:pPr rtl="0"/>
          <a:r>
            <a:rPr lang="en-US" sz="1200" b="1" dirty="0">
              <a:latin typeface="+mn-lt"/>
            </a:rPr>
            <a:t>Determining organizational         IT security objectives, strategies, and policies</a:t>
          </a:r>
        </a:p>
      </dgm:t>
    </dgm:pt>
    <dgm:pt modelId="{71FD92DA-E5F7-7D41-819E-9568F3085AB3}" type="parTrans" cxnId="{D572BF93-CE76-2D47-ACAD-F1B6902F7C78}">
      <dgm:prSet/>
      <dgm:spPr/>
      <dgm:t>
        <a:bodyPr/>
        <a:lstStyle/>
        <a:p>
          <a:endParaRPr lang="en-US"/>
        </a:p>
      </dgm:t>
    </dgm:pt>
    <dgm:pt modelId="{B02E76F6-7A7E-EC47-8722-2FCDF33493E1}" type="sibTrans" cxnId="{D572BF93-CE76-2D47-ACAD-F1B6902F7C78}">
      <dgm:prSet/>
      <dgm:spPr/>
      <dgm:t>
        <a:bodyPr/>
        <a:lstStyle/>
        <a:p>
          <a:endParaRPr lang="en-US"/>
        </a:p>
      </dgm:t>
    </dgm:pt>
    <dgm:pt modelId="{07964271-BC91-BE4E-9341-A6241FADBEBC}">
      <dgm:prSet custT="1"/>
      <dgm:spPr>
        <a:solidFill>
          <a:schemeClr val="accent3">
            <a:lumMod val="60000"/>
            <a:lumOff val="40000"/>
          </a:schemeClr>
        </a:solidFill>
      </dgm:spPr>
      <dgm:t>
        <a:bodyPr/>
        <a:lstStyle/>
        <a:p>
          <a:pPr rtl="0"/>
          <a:r>
            <a:rPr lang="en-US" sz="1200" b="1">
              <a:latin typeface="+mn-lt"/>
            </a:rPr>
            <a:t>Determining organizational IT security requirements</a:t>
          </a:r>
          <a:endParaRPr lang="en-US" sz="1200" b="1" dirty="0">
            <a:latin typeface="+mn-lt"/>
          </a:endParaRPr>
        </a:p>
      </dgm:t>
    </dgm:pt>
    <dgm:pt modelId="{46872A7F-FC1B-4D44-ABDB-64FD4FE47AE7}" type="parTrans" cxnId="{B4B618F5-F2C6-C245-9D7B-5652627861D6}">
      <dgm:prSet/>
      <dgm:spPr/>
      <dgm:t>
        <a:bodyPr/>
        <a:lstStyle/>
        <a:p>
          <a:endParaRPr lang="en-US"/>
        </a:p>
      </dgm:t>
    </dgm:pt>
    <dgm:pt modelId="{77C1581E-C65D-CF42-A670-FEFAC896CF79}" type="sibTrans" cxnId="{B4B618F5-F2C6-C245-9D7B-5652627861D6}">
      <dgm:prSet/>
      <dgm:spPr/>
      <dgm:t>
        <a:bodyPr/>
        <a:lstStyle/>
        <a:p>
          <a:endParaRPr lang="en-US"/>
        </a:p>
      </dgm:t>
    </dgm:pt>
    <dgm:pt modelId="{64B0967F-9328-2241-818E-56A24D107CCD}">
      <dgm:prSet custT="1"/>
      <dgm:spPr>
        <a:solidFill>
          <a:schemeClr val="accent3">
            <a:lumMod val="60000"/>
            <a:lumOff val="40000"/>
          </a:schemeClr>
        </a:solidFill>
      </dgm:spPr>
      <dgm:t>
        <a:bodyPr/>
        <a:lstStyle/>
        <a:p>
          <a:pPr rtl="0"/>
          <a:r>
            <a:rPr lang="en-US" sz="1200" b="1">
              <a:latin typeface="+mn-lt"/>
            </a:rPr>
            <a:t>Identifying and analyzing security threats to IT assets within the organization</a:t>
          </a:r>
          <a:endParaRPr lang="en-US" sz="1200" b="1" dirty="0">
            <a:latin typeface="+mn-lt"/>
          </a:endParaRPr>
        </a:p>
      </dgm:t>
    </dgm:pt>
    <dgm:pt modelId="{CB9BE6EC-3AF7-954C-A848-AE91D3A10A44}" type="parTrans" cxnId="{5B446151-CB99-7C4A-B00C-3042E99E1FCF}">
      <dgm:prSet/>
      <dgm:spPr/>
      <dgm:t>
        <a:bodyPr/>
        <a:lstStyle/>
        <a:p>
          <a:endParaRPr lang="en-US"/>
        </a:p>
      </dgm:t>
    </dgm:pt>
    <dgm:pt modelId="{4A79594C-58B8-C64A-A554-3B65F90BD4BD}" type="sibTrans" cxnId="{5B446151-CB99-7C4A-B00C-3042E99E1FCF}">
      <dgm:prSet/>
      <dgm:spPr/>
      <dgm:t>
        <a:bodyPr/>
        <a:lstStyle/>
        <a:p>
          <a:endParaRPr lang="en-US"/>
        </a:p>
      </dgm:t>
    </dgm:pt>
    <dgm:pt modelId="{7F152174-A6F0-944E-A2AC-F08B504F35A5}">
      <dgm:prSet custT="1"/>
      <dgm:spPr>
        <a:solidFill>
          <a:schemeClr val="accent3">
            <a:lumMod val="60000"/>
            <a:lumOff val="40000"/>
          </a:schemeClr>
        </a:solidFill>
      </dgm:spPr>
      <dgm:t>
        <a:bodyPr/>
        <a:lstStyle/>
        <a:p>
          <a:pPr rtl="0"/>
          <a:r>
            <a:rPr lang="en-US" sz="1200" b="1" dirty="0">
              <a:latin typeface="+mn-lt"/>
            </a:rPr>
            <a:t>Identifying and analyzing risks</a:t>
          </a:r>
        </a:p>
      </dgm:t>
    </dgm:pt>
    <dgm:pt modelId="{4AF68370-4457-BE46-A2BF-F8D3738B9BAC}" type="parTrans" cxnId="{72247B76-853C-1A44-BB4A-B39575F4073D}">
      <dgm:prSet/>
      <dgm:spPr/>
      <dgm:t>
        <a:bodyPr/>
        <a:lstStyle/>
        <a:p>
          <a:endParaRPr lang="en-US"/>
        </a:p>
      </dgm:t>
    </dgm:pt>
    <dgm:pt modelId="{18189450-6781-4147-8D4E-951B1980E571}" type="sibTrans" cxnId="{72247B76-853C-1A44-BB4A-B39575F4073D}">
      <dgm:prSet/>
      <dgm:spPr/>
      <dgm:t>
        <a:bodyPr/>
        <a:lstStyle/>
        <a:p>
          <a:endParaRPr lang="en-US"/>
        </a:p>
      </dgm:t>
    </dgm:pt>
    <dgm:pt modelId="{6521B349-BBD2-B247-926A-54D58C284377}">
      <dgm:prSet custT="1"/>
      <dgm:spPr>
        <a:solidFill>
          <a:schemeClr val="accent3">
            <a:lumMod val="60000"/>
            <a:lumOff val="40000"/>
          </a:schemeClr>
        </a:solidFill>
      </dgm:spPr>
      <dgm:t>
        <a:bodyPr/>
        <a:lstStyle/>
        <a:p>
          <a:pPr rtl="0"/>
          <a:r>
            <a:rPr lang="en-US" sz="1200" b="1" dirty="0">
              <a:latin typeface="+mn-lt"/>
            </a:rPr>
            <a:t>Specifying appropriate safeguards</a:t>
          </a:r>
        </a:p>
      </dgm:t>
    </dgm:pt>
    <dgm:pt modelId="{41146512-C72A-3841-A611-97F436C0C129}" type="parTrans" cxnId="{36058DCF-89A4-174A-A122-D9B21D6B4D80}">
      <dgm:prSet/>
      <dgm:spPr/>
      <dgm:t>
        <a:bodyPr/>
        <a:lstStyle/>
        <a:p>
          <a:endParaRPr lang="en-US"/>
        </a:p>
      </dgm:t>
    </dgm:pt>
    <dgm:pt modelId="{78AB4848-8F53-A041-973D-9F4B5D83549F}" type="sibTrans" cxnId="{36058DCF-89A4-174A-A122-D9B21D6B4D80}">
      <dgm:prSet/>
      <dgm:spPr/>
      <dgm:t>
        <a:bodyPr/>
        <a:lstStyle/>
        <a:p>
          <a:endParaRPr lang="en-US"/>
        </a:p>
      </dgm:t>
    </dgm:pt>
    <dgm:pt modelId="{B0A0C76C-44FC-8147-B9B9-7FA3D392B8AE}">
      <dgm:prSet custT="1"/>
      <dgm:spPr>
        <a:solidFill>
          <a:schemeClr val="accent3">
            <a:lumMod val="60000"/>
            <a:lumOff val="40000"/>
          </a:schemeClr>
        </a:solidFill>
      </dgm:spPr>
      <dgm:t>
        <a:bodyPr/>
        <a:lstStyle/>
        <a:p>
          <a:pPr rtl="0"/>
          <a:r>
            <a:rPr lang="en-US" sz="1150" b="1" dirty="0">
              <a:latin typeface="+mn-lt"/>
            </a:rPr>
            <a:t>Monitoring the implementation and operation of safeguards that are necessary in order to cost effectively protect the information and services within the organization</a:t>
          </a:r>
        </a:p>
      </dgm:t>
    </dgm:pt>
    <dgm:pt modelId="{979D64CF-08A8-AB40-8883-BDDD13FD92BC}" type="parTrans" cxnId="{F315602C-583C-054F-B1D3-591AFD0BF4DE}">
      <dgm:prSet/>
      <dgm:spPr/>
      <dgm:t>
        <a:bodyPr/>
        <a:lstStyle/>
        <a:p>
          <a:endParaRPr lang="en-US"/>
        </a:p>
      </dgm:t>
    </dgm:pt>
    <dgm:pt modelId="{F8021F8B-20F4-4842-BADD-DD7863993464}" type="sibTrans" cxnId="{F315602C-583C-054F-B1D3-591AFD0BF4DE}">
      <dgm:prSet/>
      <dgm:spPr/>
      <dgm:t>
        <a:bodyPr/>
        <a:lstStyle/>
        <a:p>
          <a:endParaRPr lang="en-US"/>
        </a:p>
      </dgm:t>
    </dgm:pt>
    <dgm:pt modelId="{3764561E-D202-4740-B1A1-D0714BA04475}">
      <dgm:prSet custT="1"/>
      <dgm:spPr>
        <a:solidFill>
          <a:schemeClr val="accent3">
            <a:lumMod val="60000"/>
            <a:lumOff val="40000"/>
          </a:schemeClr>
        </a:solidFill>
      </dgm:spPr>
      <dgm:t>
        <a:bodyPr/>
        <a:lstStyle/>
        <a:p>
          <a:pPr rtl="0"/>
          <a:r>
            <a:rPr lang="en-US" sz="1200" b="1" dirty="0">
              <a:latin typeface="+mn-lt"/>
            </a:rPr>
            <a:t>Developing and implementing a security awareness program</a:t>
          </a:r>
        </a:p>
      </dgm:t>
    </dgm:pt>
    <dgm:pt modelId="{121CB0E5-9B6D-EE41-8734-54EF17E45F07}" type="parTrans" cxnId="{F8E60394-8D67-6240-8230-C20797AF3BC2}">
      <dgm:prSet/>
      <dgm:spPr/>
      <dgm:t>
        <a:bodyPr/>
        <a:lstStyle/>
        <a:p>
          <a:endParaRPr lang="en-US"/>
        </a:p>
      </dgm:t>
    </dgm:pt>
    <dgm:pt modelId="{9BED18E1-B8A2-B040-9DC3-9F4900FC5164}" type="sibTrans" cxnId="{F8E60394-8D67-6240-8230-C20797AF3BC2}">
      <dgm:prSet/>
      <dgm:spPr/>
      <dgm:t>
        <a:bodyPr/>
        <a:lstStyle/>
        <a:p>
          <a:endParaRPr lang="en-US"/>
        </a:p>
      </dgm:t>
    </dgm:pt>
    <dgm:pt modelId="{BC8EA598-846E-D64D-8C82-FB6F5361618F}">
      <dgm:prSet custT="1"/>
      <dgm:spPr>
        <a:solidFill>
          <a:schemeClr val="accent3">
            <a:lumMod val="60000"/>
            <a:lumOff val="40000"/>
          </a:schemeClr>
        </a:solidFill>
      </dgm:spPr>
      <dgm:t>
        <a:bodyPr/>
        <a:lstStyle/>
        <a:p>
          <a:pPr rtl="0"/>
          <a:r>
            <a:rPr lang="en-US" sz="1200" b="1" dirty="0">
              <a:latin typeface="+mn-lt"/>
            </a:rPr>
            <a:t>Detecting and reacting to incidents</a:t>
          </a:r>
        </a:p>
      </dgm:t>
    </dgm:pt>
    <dgm:pt modelId="{88449A30-7F97-8742-AF6C-AE2B7E66B89E}" type="parTrans" cxnId="{5537F53D-A72E-FD49-AF1E-525041EF4C17}">
      <dgm:prSet/>
      <dgm:spPr/>
      <dgm:t>
        <a:bodyPr/>
        <a:lstStyle/>
        <a:p>
          <a:endParaRPr lang="en-US"/>
        </a:p>
      </dgm:t>
    </dgm:pt>
    <dgm:pt modelId="{66D0B501-EC25-774B-ADC4-7A67D48862F2}" type="sibTrans" cxnId="{5537F53D-A72E-FD49-AF1E-525041EF4C17}">
      <dgm:prSet/>
      <dgm:spPr/>
      <dgm:t>
        <a:bodyPr/>
        <a:lstStyle/>
        <a:p>
          <a:endParaRPr lang="en-US"/>
        </a:p>
      </dgm:t>
    </dgm:pt>
    <dgm:pt modelId="{0721F433-CBD3-C142-B1DB-0798D54A32FC}" type="pres">
      <dgm:prSet presAssocID="{9D97AEB5-64FC-9049-8D19-6C64190AB5B2}" presName="composite" presStyleCnt="0">
        <dgm:presLayoutVars>
          <dgm:chMax val="1"/>
          <dgm:dir/>
          <dgm:resizeHandles val="exact"/>
        </dgm:presLayoutVars>
      </dgm:prSet>
      <dgm:spPr/>
    </dgm:pt>
    <dgm:pt modelId="{4DCEBCA9-E0EF-964A-930C-85776AACF547}" type="pres">
      <dgm:prSet presAssocID="{C2662F73-5FA3-6243-B313-15777013349E}" presName="roof" presStyleLbl="dkBgShp" presStyleIdx="0" presStyleCnt="2"/>
      <dgm:spPr/>
    </dgm:pt>
    <dgm:pt modelId="{ABD7BDAE-F0CA-4149-819E-0A510F0C6EBA}" type="pres">
      <dgm:prSet presAssocID="{C2662F73-5FA3-6243-B313-15777013349E}" presName="pillars" presStyleCnt="0"/>
      <dgm:spPr/>
    </dgm:pt>
    <dgm:pt modelId="{1C84FA8C-ED9A-FC43-A391-DDDD79295E98}" type="pres">
      <dgm:prSet presAssocID="{C2662F73-5FA3-6243-B313-15777013349E}" presName="pillar1" presStyleLbl="node1" presStyleIdx="0" presStyleCnt="8" custScaleX="1747949">
        <dgm:presLayoutVars>
          <dgm:bulletEnabled val="1"/>
        </dgm:presLayoutVars>
      </dgm:prSet>
      <dgm:spPr/>
    </dgm:pt>
    <dgm:pt modelId="{133A0DB5-B4DC-EE4F-97ED-465127DA17DB}" type="pres">
      <dgm:prSet presAssocID="{07964271-BC91-BE4E-9341-A6241FADBEBC}" presName="pillarX" presStyleLbl="node1" presStyleIdx="1" presStyleCnt="8" custScaleX="1605585">
        <dgm:presLayoutVars>
          <dgm:bulletEnabled val="1"/>
        </dgm:presLayoutVars>
      </dgm:prSet>
      <dgm:spPr/>
    </dgm:pt>
    <dgm:pt modelId="{91F63209-B40C-294A-A932-B982AEBD2ABF}" type="pres">
      <dgm:prSet presAssocID="{64B0967F-9328-2241-818E-56A24D107CCD}" presName="pillarX" presStyleLbl="node1" presStyleIdx="2" presStyleCnt="8" custScaleX="1749479">
        <dgm:presLayoutVars>
          <dgm:bulletEnabled val="1"/>
        </dgm:presLayoutVars>
      </dgm:prSet>
      <dgm:spPr/>
    </dgm:pt>
    <dgm:pt modelId="{1932F4D9-3099-CD47-A33A-8F7F982E4626}" type="pres">
      <dgm:prSet presAssocID="{7F152174-A6F0-944E-A2AC-F08B504F35A5}" presName="pillarX" presStyleLbl="node1" presStyleIdx="3" presStyleCnt="8" custScaleX="1422343">
        <dgm:presLayoutVars>
          <dgm:bulletEnabled val="1"/>
        </dgm:presLayoutVars>
      </dgm:prSet>
      <dgm:spPr/>
    </dgm:pt>
    <dgm:pt modelId="{32E9282E-07BA-1F46-8BAE-3D761FEF1ED8}" type="pres">
      <dgm:prSet presAssocID="{6521B349-BBD2-B247-926A-54D58C284377}" presName="pillarX" presStyleLbl="node1" presStyleIdx="4" presStyleCnt="8" custScaleX="1647539">
        <dgm:presLayoutVars>
          <dgm:bulletEnabled val="1"/>
        </dgm:presLayoutVars>
      </dgm:prSet>
      <dgm:spPr/>
    </dgm:pt>
    <dgm:pt modelId="{24676DF4-7AD2-B944-AB30-B7D9C5A5000D}" type="pres">
      <dgm:prSet presAssocID="{B0A0C76C-44FC-8147-B9B9-7FA3D392B8AE}" presName="pillarX" presStyleLbl="node1" presStyleIdx="5" presStyleCnt="8" custScaleX="1741404" custScaleY="100474">
        <dgm:presLayoutVars>
          <dgm:bulletEnabled val="1"/>
        </dgm:presLayoutVars>
      </dgm:prSet>
      <dgm:spPr/>
    </dgm:pt>
    <dgm:pt modelId="{28C3CB3C-C7D2-CB49-A95C-0705ACD23DED}" type="pres">
      <dgm:prSet presAssocID="{3764561E-D202-4740-B1A1-D0714BA04475}" presName="pillarX" presStyleLbl="node1" presStyleIdx="6" presStyleCnt="8" custScaleX="1592234">
        <dgm:presLayoutVars>
          <dgm:bulletEnabled val="1"/>
        </dgm:presLayoutVars>
      </dgm:prSet>
      <dgm:spPr/>
    </dgm:pt>
    <dgm:pt modelId="{932EB49E-B7CA-6943-9EE4-2E29970FB7DB}" type="pres">
      <dgm:prSet presAssocID="{BC8EA598-846E-D64D-8C82-FB6F5361618F}" presName="pillarX" presStyleLbl="node1" presStyleIdx="7" presStyleCnt="8" custScaleX="1309690">
        <dgm:presLayoutVars>
          <dgm:bulletEnabled val="1"/>
        </dgm:presLayoutVars>
      </dgm:prSet>
      <dgm:spPr/>
    </dgm:pt>
    <dgm:pt modelId="{FFE7BA93-BDD0-984C-89E5-5B213247846F}" type="pres">
      <dgm:prSet presAssocID="{C2662F73-5FA3-6243-B313-15777013349E}" presName="base" presStyleLbl="dkBgShp" presStyleIdx="1" presStyleCnt="2"/>
      <dgm:spPr>
        <a:solidFill>
          <a:schemeClr val="accent3">
            <a:lumMod val="75000"/>
          </a:schemeClr>
        </a:solidFill>
      </dgm:spPr>
    </dgm:pt>
  </dgm:ptLst>
  <dgm:cxnLst>
    <dgm:cxn modelId="{D6333B05-C962-2640-8A00-13F3B5F0F016}" type="presOf" srcId="{C1319F7D-2772-5442-A9EB-8D34F6BCA4DC}" destId="{1C84FA8C-ED9A-FC43-A391-DDDD79295E98}" srcOrd="0" destOrd="0" presId="urn:microsoft.com/office/officeart/2005/8/layout/hList3"/>
    <dgm:cxn modelId="{DD85770E-F6C9-744E-89A4-3843393DE78F}" type="presOf" srcId="{6521B349-BBD2-B247-926A-54D58C284377}" destId="{32E9282E-07BA-1F46-8BAE-3D761FEF1ED8}" srcOrd="0" destOrd="0" presId="urn:microsoft.com/office/officeart/2005/8/layout/hList3"/>
    <dgm:cxn modelId="{87CE560F-9293-B041-A5DC-863ABDB9CF09}" type="presOf" srcId="{3764561E-D202-4740-B1A1-D0714BA04475}" destId="{28C3CB3C-C7D2-CB49-A95C-0705ACD23DED}" srcOrd="0" destOrd="0" presId="urn:microsoft.com/office/officeart/2005/8/layout/hList3"/>
    <dgm:cxn modelId="{F315602C-583C-054F-B1D3-591AFD0BF4DE}" srcId="{C2662F73-5FA3-6243-B313-15777013349E}" destId="{B0A0C76C-44FC-8147-B9B9-7FA3D392B8AE}" srcOrd="5" destOrd="0" parTransId="{979D64CF-08A8-AB40-8883-BDDD13FD92BC}" sibTransId="{F8021F8B-20F4-4842-BADD-DD7863993464}"/>
    <dgm:cxn modelId="{5537F53D-A72E-FD49-AF1E-525041EF4C17}" srcId="{C2662F73-5FA3-6243-B313-15777013349E}" destId="{BC8EA598-846E-D64D-8C82-FB6F5361618F}" srcOrd="7" destOrd="0" parTransId="{88449A30-7F97-8742-AF6C-AE2B7E66B89E}" sibTransId="{66D0B501-EC25-774B-ADC4-7A67D48862F2}"/>
    <dgm:cxn modelId="{53BAB647-B0AC-CB4C-895A-3FB978578679}" type="presOf" srcId="{9D97AEB5-64FC-9049-8D19-6C64190AB5B2}" destId="{0721F433-CBD3-C142-B1DB-0798D54A32FC}" srcOrd="0" destOrd="0" presId="urn:microsoft.com/office/officeart/2005/8/layout/hList3"/>
    <dgm:cxn modelId="{5B446151-CB99-7C4A-B00C-3042E99E1FCF}" srcId="{C2662F73-5FA3-6243-B313-15777013349E}" destId="{64B0967F-9328-2241-818E-56A24D107CCD}" srcOrd="2" destOrd="0" parTransId="{CB9BE6EC-3AF7-954C-A848-AE91D3A10A44}" sibTransId="{4A79594C-58B8-C64A-A554-3B65F90BD4BD}"/>
    <dgm:cxn modelId="{72247B76-853C-1A44-BB4A-B39575F4073D}" srcId="{C2662F73-5FA3-6243-B313-15777013349E}" destId="{7F152174-A6F0-944E-A2AC-F08B504F35A5}" srcOrd="3" destOrd="0" parTransId="{4AF68370-4457-BE46-A2BF-F8D3738B9BAC}" sibTransId="{18189450-6781-4147-8D4E-951B1980E571}"/>
    <dgm:cxn modelId="{93E19A87-7AEC-884B-8EA7-E60C078810A1}" type="presOf" srcId="{B0A0C76C-44FC-8147-B9B9-7FA3D392B8AE}" destId="{24676DF4-7AD2-B944-AB30-B7D9C5A5000D}" srcOrd="0" destOrd="0" presId="urn:microsoft.com/office/officeart/2005/8/layout/hList3"/>
    <dgm:cxn modelId="{3873448C-FE39-7B42-A261-EEC0B4E2E274}" type="presOf" srcId="{C2662F73-5FA3-6243-B313-15777013349E}" destId="{4DCEBCA9-E0EF-964A-930C-85776AACF547}" srcOrd="0" destOrd="0" presId="urn:microsoft.com/office/officeart/2005/8/layout/hList3"/>
    <dgm:cxn modelId="{D572BF93-CE76-2D47-ACAD-F1B6902F7C78}" srcId="{C2662F73-5FA3-6243-B313-15777013349E}" destId="{C1319F7D-2772-5442-A9EB-8D34F6BCA4DC}" srcOrd="0" destOrd="0" parTransId="{71FD92DA-E5F7-7D41-819E-9568F3085AB3}" sibTransId="{B02E76F6-7A7E-EC47-8722-2FCDF33493E1}"/>
    <dgm:cxn modelId="{F8E60394-8D67-6240-8230-C20797AF3BC2}" srcId="{C2662F73-5FA3-6243-B313-15777013349E}" destId="{3764561E-D202-4740-B1A1-D0714BA04475}" srcOrd="6" destOrd="0" parTransId="{121CB0E5-9B6D-EE41-8734-54EF17E45F07}" sibTransId="{9BED18E1-B8A2-B040-9DC3-9F4900FC5164}"/>
    <dgm:cxn modelId="{88042F99-620A-F942-BFC1-249C96BBA830}" type="presOf" srcId="{07964271-BC91-BE4E-9341-A6241FADBEBC}" destId="{133A0DB5-B4DC-EE4F-97ED-465127DA17DB}" srcOrd="0" destOrd="0" presId="urn:microsoft.com/office/officeart/2005/8/layout/hList3"/>
    <dgm:cxn modelId="{C7EB33A2-6969-2F4C-8A12-679430FE9632}" srcId="{9D97AEB5-64FC-9049-8D19-6C64190AB5B2}" destId="{C2662F73-5FA3-6243-B313-15777013349E}" srcOrd="0" destOrd="0" parTransId="{B8ED46E1-13DF-E948-86B0-522E40E14D39}" sibTransId="{48097A06-5DC7-0242-B9A3-31104F1A36FA}"/>
    <dgm:cxn modelId="{5D8031B3-0DB5-5343-B087-E9BF33456F4D}" type="presOf" srcId="{BC8EA598-846E-D64D-8C82-FB6F5361618F}" destId="{932EB49E-B7CA-6943-9EE4-2E29970FB7DB}" srcOrd="0" destOrd="0" presId="urn:microsoft.com/office/officeart/2005/8/layout/hList3"/>
    <dgm:cxn modelId="{339F58CD-E7CF-D64C-8F54-F62B98E68318}" type="presOf" srcId="{64B0967F-9328-2241-818E-56A24D107CCD}" destId="{91F63209-B40C-294A-A932-B982AEBD2ABF}" srcOrd="0" destOrd="0" presId="urn:microsoft.com/office/officeart/2005/8/layout/hList3"/>
    <dgm:cxn modelId="{36058DCF-89A4-174A-A122-D9B21D6B4D80}" srcId="{C2662F73-5FA3-6243-B313-15777013349E}" destId="{6521B349-BBD2-B247-926A-54D58C284377}" srcOrd="4" destOrd="0" parTransId="{41146512-C72A-3841-A611-97F436C0C129}" sibTransId="{78AB4848-8F53-A041-973D-9F4B5D83549F}"/>
    <dgm:cxn modelId="{ABF1C0F3-858F-6843-852B-1B748D1D9A14}" type="presOf" srcId="{7F152174-A6F0-944E-A2AC-F08B504F35A5}" destId="{1932F4D9-3099-CD47-A33A-8F7F982E4626}" srcOrd="0" destOrd="0" presId="urn:microsoft.com/office/officeart/2005/8/layout/hList3"/>
    <dgm:cxn modelId="{B4B618F5-F2C6-C245-9D7B-5652627861D6}" srcId="{C2662F73-5FA3-6243-B313-15777013349E}" destId="{07964271-BC91-BE4E-9341-A6241FADBEBC}" srcOrd="1" destOrd="0" parTransId="{46872A7F-FC1B-4D44-ABDB-64FD4FE47AE7}" sibTransId="{77C1581E-C65D-CF42-A670-FEFAC896CF79}"/>
    <dgm:cxn modelId="{858FB564-5289-374E-9E73-1FB88B210996}" type="presParOf" srcId="{0721F433-CBD3-C142-B1DB-0798D54A32FC}" destId="{4DCEBCA9-E0EF-964A-930C-85776AACF547}" srcOrd="0" destOrd="0" presId="urn:microsoft.com/office/officeart/2005/8/layout/hList3"/>
    <dgm:cxn modelId="{7FCF96C9-F5F2-4D43-8E26-48039F3493ED}" type="presParOf" srcId="{0721F433-CBD3-C142-B1DB-0798D54A32FC}" destId="{ABD7BDAE-F0CA-4149-819E-0A510F0C6EBA}" srcOrd="1" destOrd="0" presId="urn:microsoft.com/office/officeart/2005/8/layout/hList3"/>
    <dgm:cxn modelId="{0E229C2A-2B13-C645-AA7A-D0BB18667BA5}" type="presParOf" srcId="{ABD7BDAE-F0CA-4149-819E-0A510F0C6EBA}" destId="{1C84FA8C-ED9A-FC43-A391-DDDD79295E98}" srcOrd="0" destOrd="0" presId="urn:microsoft.com/office/officeart/2005/8/layout/hList3"/>
    <dgm:cxn modelId="{B9784D4E-DD0A-F34F-9560-9F524EC5C965}" type="presParOf" srcId="{ABD7BDAE-F0CA-4149-819E-0A510F0C6EBA}" destId="{133A0DB5-B4DC-EE4F-97ED-465127DA17DB}" srcOrd="1" destOrd="0" presId="urn:microsoft.com/office/officeart/2005/8/layout/hList3"/>
    <dgm:cxn modelId="{6A7CFA65-C748-0543-B397-24FB79C83102}" type="presParOf" srcId="{ABD7BDAE-F0CA-4149-819E-0A510F0C6EBA}" destId="{91F63209-B40C-294A-A932-B982AEBD2ABF}" srcOrd="2" destOrd="0" presId="urn:microsoft.com/office/officeart/2005/8/layout/hList3"/>
    <dgm:cxn modelId="{8FCAF77E-D16A-6C47-99EB-5B711BC7836F}" type="presParOf" srcId="{ABD7BDAE-F0CA-4149-819E-0A510F0C6EBA}" destId="{1932F4D9-3099-CD47-A33A-8F7F982E4626}" srcOrd="3" destOrd="0" presId="urn:microsoft.com/office/officeart/2005/8/layout/hList3"/>
    <dgm:cxn modelId="{6C18BF9A-67F3-8246-A4D0-22E10A6968C5}" type="presParOf" srcId="{ABD7BDAE-F0CA-4149-819E-0A510F0C6EBA}" destId="{32E9282E-07BA-1F46-8BAE-3D761FEF1ED8}" srcOrd="4" destOrd="0" presId="urn:microsoft.com/office/officeart/2005/8/layout/hList3"/>
    <dgm:cxn modelId="{376570D2-7635-1949-BEE2-688F74776587}" type="presParOf" srcId="{ABD7BDAE-F0CA-4149-819E-0A510F0C6EBA}" destId="{24676DF4-7AD2-B944-AB30-B7D9C5A5000D}" srcOrd="5" destOrd="0" presId="urn:microsoft.com/office/officeart/2005/8/layout/hList3"/>
    <dgm:cxn modelId="{BDC2E3FE-4255-3645-A478-F9E599345D8C}" type="presParOf" srcId="{ABD7BDAE-F0CA-4149-819E-0A510F0C6EBA}" destId="{28C3CB3C-C7D2-CB49-A95C-0705ACD23DED}" srcOrd="6" destOrd="0" presId="urn:microsoft.com/office/officeart/2005/8/layout/hList3"/>
    <dgm:cxn modelId="{73E59243-4A2B-4344-BB72-8A4E5BCB8AEA}" type="presParOf" srcId="{ABD7BDAE-F0CA-4149-819E-0A510F0C6EBA}" destId="{932EB49E-B7CA-6943-9EE4-2E29970FB7DB}" srcOrd="7" destOrd="0" presId="urn:microsoft.com/office/officeart/2005/8/layout/hList3"/>
    <dgm:cxn modelId="{0150A2AB-D02E-014F-84E5-164025751BB9}" type="presParOf" srcId="{0721F433-CBD3-C142-B1DB-0798D54A32FC}" destId="{FFE7BA93-BDD0-984C-89E5-5B213247846F}"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711FED5-D774-FD47-935B-4A28F502DAC8}" type="doc">
      <dgm:prSet loTypeId="urn:microsoft.com/office/officeart/2005/8/layout/lProcess2" loCatId="list" qsTypeId="urn:microsoft.com/office/officeart/2005/8/quickstyle/3D1" qsCatId="3D" csTypeId="urn:microsoft.com/office/officeart/2005/8/colors/accent1_2" csCatId="accent1" phldr="1"/>
      <dgm:spPr/>
      <dgm:t>
        <a:bodyPr/>
        <a:lstStyle/>
        <a:p>
          <a:endParaRPr lang="en-US"/>
        </a:p>
      </dgm:t>
    </dgm:pt>
    <dgm:pt modelId="{9078888A-A488-A24E-8628-06179AA1EBAB}">
      <dgm:prSet phldrT="[Text]"/>
      <dgm:spPr>
        <a:solidFill>
          <a:schemeClr val="accent5">
            <a:lumMod val="60000"/>
            <a:lumOff val="40000"/>
          </a:schemeClr>
        </a:solidFill>
      </dgm:spPr>
      <dgm:t>
        <a:bodyPr/>
        <a:lstStyle/>
        <a:p>
          <a:r>
            <a:rPr lang="en-US" dirty="0">
              <a:latin typeface="+mn-lt"/>
            </a:rPr>
            <a:t>First examine organization’s IT security:</a:t>
          </a:r>
        </a:p>
      </dgm:t>
    </dgm:pt>
    <dgm:pt modelId="{30E8F623-28FC-D840-BC3C-DA0A627C3AAC}" type="parTrans" cxnId="{F32F1287-4E41-564F-8307-06748A4B54B2}">
      <dgm:prSet/>
      <dgm:spPr/>
      <dgm:t>
        <a:bodyPr/>
        <a:lstStyle/>
        <a:p>
          <a:endParaRPr lang="en-US"/>
        </a:p>
      </dgm:t>
    </dgm:pt>
    <dgm:pt modelId="{71A153A7-CC1C-654B-B021-1562E7DE9665}" type="sibTrans" cxnId="{F32F1287-4E41-564F-8307-06748A4B54B2}">
      <dgm:prSet/>
      <dgm:spPr/>
      <dgm:t>
        <a:bodyPr/>
        <a:lstStyle/>
        <a:p>
          <a:endParaRPr lang="en-US"/>
        </a:p>
      </dgm:t>
    </dgm:pt>
    <dgm:pt modelId="{7B3CBFD4-2EDB-5D47-AEC6-DCD38EA9851C}">
      <dgm:prSet/>
      <dgm:spPr>
        <a:solidFill>
          <a:schemeClr val="accent5">
            <a:lumMod val="50000"/>
          </a:schemeClr>
        </a:solidFill>
      </dgm:spPr>
      <dgm:t>
        <a:bodyPr/>
        <a:lstStyle/>
        <a:p>
          <a:r>
            <a:rPr lang="en-US" b="1" i="0">
              <a:latin typeface="+mn-lt"/>
            </a:rPr>
            <a:t>Objectives</a:t>
          </a:r>
          <a:r>
            <a:rPr lang="en-US">
              <a:latin typeface="+mn-lt"/>
            </a:rPr>
            <a:t> - wanted IT security outcomes</a:t>
          </a:r>
          <a:endParaRPr lang="en-US" dirty="0">
            <a:latin typeface="+mn-lt"/>
          </a:endParaRPr>
        </a:p>
      </dgm:t>
    </dgm:pt>
    <dgm:pt modelId="{95D90AF6-C4A8-504F-8F46-02546CF716C0}" type="parTrans" cxnId="{74B5BABA-92B9-6E40-A5A3-AAFE897E841C}">
      <dgm:prSet/>
      <dgm:spPr/>
      <dgm:t>
        <a:bodyPr/>
        <a:lstStyle/>
        <a:p>
          <a:endParaRPr lang="en-US"/>
        </a:p>
      </dgm:t>
    </dgm:pt>
    <dgm:pt modelId="{CD0E379F-76B0-A84D-9B86-B648E95548F2}" type="sibTrans" cxnId="{74B5BABA-92B9-6E40-A5A3-AAFE897E841C}">
      <dgm:prSet/>
      <dgm:spPr/>
      <dgm:t>
        <a:bodyPr/>
        <a:lstStyle/>
        <a:p>
          <a:endParaRPr lang="en-US"/>
        </a:p>
      </dgm:t>
    </dgm:pt>
    <dgm:pt modelId="{076558A8-A115-B140-9AFD-AD1A9C5153D7}">
      <dgm:prSet/>
      <dgm:spPr>
        <a:solidFill>
          <a:schemeClr val="accent5">
            <a:lumMod val="50000"/>
          </a:schemeClr>
        </a:solidFill>
      </dgm:spPr>
      <dgm:t>
        <a:bodyPr/>
        <a:lstStyle/>
        <a:p>
          <a:r>
            <a:rPr lang="en-US" b="1" i="0" dirty="0">
              <a:latin typeface="+mn-lt"/>
            </a:rPr>
            <a:t>Strategies</a:t>
          </a:r>
          <a:r>
            <a:rPr lang="en-US" dirty="0">
              <a:latin typeface="+mn-lt"/>
            </a:rPr>
            <a:t> - how to meet objectives</a:t>
          </a:r>
        </a:p>
      </dgm:t>
    </dgm:pt>
    <dgm:pt modelId="{F9BFEF24-71C1-D449-A69F-7624BD1F0573}" type="parTrans" cxnId="{D65AB827-4E73-5744-BD80-7662A27C3654}">
      <dgm:prSet/>
      <dgm:spPr/>
      <dgm:t>
        <a:bodyPr/>
        <a:lstStyle/>
        <a:p>
          <a:endParaRPr lang="en-US"/>
        </a:p>
      </dgm:t>
    </dgm:pt>
    <dgm:pt modelId="{9AD057E8-D68D-7E4A-B916-307F96F136CB}" type="sibTrans" cxnId="{D65AB827-4E73-5744-BD80-7662A27C3654}">
      <dgm:prSet/>
      <dgm:spPr/>
      <dgm:t>
        <a:bodyPr/>
        <a:lstStyle/>
        <a:p>
          <a:endParaRPr lang="en-US"/>
        </a:p>
      </dgm:t>
    </dgm:pt>
    <dgm:pt modelId="{C49E309B-1CA8-BF41-90A6-5C036E18BFD4}">
      <dgm:prSet/>
      <dgm:spPr>
        <a:solidFill>
          <a:schemeClr val="accent5">
            <a:lumMod val="50000"/>
          </a:schemeClr>
        </a:solidFill>
      </dgm:spPr>
      <dgm:t>
        <a:bodyPr/>
        <a:lstStyle/>
        <a:p>
          <a:r>
            <a:rPr lang="en-US" b="1" i="0" dirty="0">
              <a:latin typeface="+mn-lt"/>
            </a:rPr>
            <a:t>Policies</a:t>
          </a:r>
          <a:r>
            <a:rPr lang="en-US" dirty="0">
              <a:latin typeface="+mn-lt"/>
            </a:rPr>
            <a:t> - identify what needs to be done</a:t>
          </a:r>
        </a:p>
      </dgm:t>
    </dgm:pt>
    <dgm:pt modelId="{FF306A39-DBF4-354E-B07E-4A960F42282E}" type="parTrans" cxnId="{C48EA4FE-4C67-9645-9943-CA5B8209DA99}">
      <dgm:prSet/>
      <dgm:spPr/>
      <dgm:t>
        <a:bodyPr/>
        <a:lstStyle/>
        <a:p>
          <a:endParaRPr lang="en-US"/>
        </a:p>
      </dgm:t>
    </dgm:pt>
    <dgm:pt modelId="{2A81AC61-AC24-8E4A-B08B-D69C9AA29954}" type="sibTrans" cxnId="{C48EA4FE-4C67-9645-9943-CA5B8209DA99}">
      <dgm:prSet/>
      <dgm:spPr/>
      <dgm:t>
        <a:bodyPr/>
        <a:lstStyle/>
        <a:p>
          <a:endParaRPr lang="en-US"/>
        </a:p>
      </dgm:t>
    </dgm:pt>
    <dgm:pt modelId="{2DFB7598-219B-B94E-AF86-FCC2835BFFC2}" type="pres">
      <dgm:prSet presAssocID="{8711FED5-D774-FD47-935B-4A28F502DAC8}" presName="theList" presStyleCnt="0">
        <dgm:presLayoutVars>
          <dgm:dir/>
          <dgm:animLvl val="lvl"/>
          <dgm:resizeHandles val="exact"/>
        </dgm:presLayoutVars>
      </dgm:prSet>
      <dgm:spPr/>
    </dgm:pt>
    <dgm:pt modelId="{934EDF89-D000-094B-B0E0-AA6F1E72D77A}" type="pres">
      <dgm:prSet presAssocID="{9078888A-A488-A24E-8628-06179AA1EBAB}" presName="compNode" presStyleCnt="0"/>
      <dgm:spPr/>
    </dgm:pt>
    <dgm:pt modelId="{A111F8B2-A2DD-5E42-83BE-338AE56DA0B9}" type="pres">
      <dgm:prSet presAssocID="{9078888A-A488-A24E-8628-06179AA1EBAB}" presName="aNode" presStyleLbl="bgShp" presStyleIdx="0" presStyleCnt="1" custLinFactNeighborX="31429" custLinFactNeighborY="8750"/>
      <dgm:spPr/>
    </dgm:pt>
    <dgm:pt modelId="{39575309-ED3C-8B4F-8639-045579A158F7}" type="pres">
      <dgm:prSet presAssocID="{9078888A-A488-A24E-8628-06179AA1EBAB}" presName="textNode" presStyleLbl="bgShp" presStyleIdx="0" presStyleCnt="1"/>
      <dgm:spPr/>
    </dgm:pt>
    <dgm:pt modelId="{C15CFB94-284C-C448-A094-2BAF7BF04CEB}" type="pres">
      <dgm:prSet presAssocID="{9078888A-A488-A24E-8628-06179AA1EBAB}" presName="compChildNode" presStyleCnt="0"/>
      <dgm:spPr/>
    </dgm:pt>
    <dgm:pt modelId="{DE0171EC-0398-1D41-AD98-31D9D27DA105}" type="pres">
      <dgm:prSet presAssocID="{9078888A-A488-A24E-8628-06179AA1EBAB}" presName="theInnerList" presStyleCnt="0"/>
      <dgm:spPr/>
    </dgm:pt>
    <dgm:pt modelId="{52E71F39-9D61-6744-A980-F4B723FA1F95}" type="pres">
      <dgm:prSet presAssocID="{7B3CBFD4-2EDB-5D47-AEC6-DCD38EA9851C}" presName="childNode" presStyleLbl="node1" presStyleIdx="0" presStyleCnt="3">
        <dgm:presLayoutVars>
          <dgm:bulletEnabled val="1"/>
        </dgm:presLayoutVars>
      </dgm:prSet>
      <dgm:spPr/>
    </dgm:pt>
    <dgm:pt modelId="{BE95C4F0-84BA-3449-BA17-BA3B369AE114}" type="pres">
      <dgm:prSet presAssocID="{7B3CBFD4-2EDB-5D47-AEC6-DCD38EA9851C}" presName="aSpace2" presStyleCnt="0"/>
      <dgm:spPr/>
    </dgm:pt>
    <dgm:pt modelId="{895D45A9-5732-1F49-82EE-95819AA2B3C9}" type="pres">
      <dgm:prSet presAssocID="{076558A8-A115-B140-9AFD-AD1A9C5153D7}" presName="childNode" presStyleLbl="node1" presStyleIdx="1" presStyleCnt="3">
        <dgm:presLayoutVars>
          <dgm:bulletEnabled val="1"/>
        </dgm:presLayoutVars>
      </dgm:prSet>
      <dgm:spPr/>
    </dgm:pt>
    <dgm:pt modelId="{BCF35E71-0C82-104F-9BAF-E2FC9F7D8DFE}" type="pres">
      <dgm:prSet presAssocID="{076558A8-A115-B140-9AFD-AD1A9C5153D7}" presName="aSpace2" presStyleCnt="0"/>
      <dgm:spPr/>
    </dgm:pt>
    <dgm:pt modelId="{C0C6AEA2-1A13-364E-9701-B43766F33FE2}" type="pres">
      <dgm:prSet presAssocID="{C49E309B-1CA8-BF41-90A6-5C036E18BFD4}" presName="childNode" presStyleLbl="node1" presStyleIdx="2" presStyleCnt="3">
        <dgm:presLayoutVars>
          <dgm:bulletEnabled val="1"/>
        </dgm:presLayoutVars>
      </dgm:prSet>
      <dgm:spPr/>
    </dgm:pt>
  </dgm:ptLst>
  <dgm:cxnLst>
    <dgm:cxn modelId="{50E54A10-ADAB-2446-845F-6CFBCBD80FFC}" type="presOf" srcId="{076558A8-A115-B140-9AFD-AD1A9C5153D7}" destId="{895D45A9-5732-1F49-82EE-95819AA2B3C9}" srcOrd="0" destOrd="0" presId="urn:microsoft.com/office/officeart/2005/8/layout/lProcess2"/>
    <dgm:cxn modelId="{BD064F20-206E-4C47-8412-B6750312F1DD}" type="presOf" srcId="{C49E309B-1CA8-BF41-90A6-5C036E18BFD4}" destId="{C0C6AEA2-1A13-364E-9701-B43766F33FE2}" srcOrd="0" destOrd="0" presId="urn:microsoft.com/office/officeart/2005/8/layout/lProcess2"/>
    <dgm:cxn modelId="{D65AB827-4E73-5744-BD80-7662A27C3654}" srcId="{9078888A-A488-A24E-8628-06179AA1EBAB}" destId="{076558A8-A115-B140-9AFD-AD1A9C5153D7}" srcOrd="1" destOrd="0" parTransId="{F9BFEF24-71C1-D449-A69F-7624BD1F0573}" sibTransId="{9AD057E8-D68D-7E4A-B916-307F96F136CB}"/>
    <dgm:cxn modelId="{DC246061-0C55-1A49-B6AF-D2CCD1BF6FD9}" type="presOf" srcId="{7B3CBFD4-2EDB-5D47-AEC6-DCD38EA9851C}" destId="{52E71F39-9D61-6744-A980-F4B723FA1F95}" srcOrd="0" destOrd="0" presId="urn:microsoft.com/office/officeart/2005/8/layout/lProcess2"/>
    <dgm:cxn modelId="{F32F1287-4E41-564F-8307-06748A4B54B2}" srcId="{8711FED5-D774-FD47-935B-4A28F502DAC8}" destId="{9078888A-A488-A24E-8628-06179AA1EBAB}" srcOrd="0" destOrd="0" parTransId="{30E8F623-28FC-D840-BC3C-DA0A627C3AAC}" sibTransId="{71A153A7-CC1C-654B-B021-1562E7DE9665}"/>
    <dgm:cxn modelId="{500742AD-A253-A24C-B8B6-5203690F7C97}" type="presOf" srcId="{8711FED5-D774-FD47-935B-4A28F502DAC8}" destId="{2DFB7598-219B-B94E-AF86-FCC2835BFFC2}" srcOrd="0" destOrd="0" presId="urn:microsoft.com/office/officeart/2005/8/layout/lProcess2"/>
    <dgm:cxn modelId="{74B5BABA-92B9-6E40-A5A3-AAFE897E841C}" srcId="{9078888A-A488-A24E-8628-06179AA1EBAB}" destId="{7B3CBFD4-2EDB-5D47-AEC6-DCD38EA9851C}" srcOrd="0" destOrd="0" parTransId="{95D90AF6-C4A8-504F-8F46-02546CF716C0}" sibTransId="{CD0E379F-76B0-A84D-9B86-B648E95548F2}"/>
    <dgm:cxn modelId="{9DC73ECD-6AAD-A94C-9363-6BE0CE29574F}" type="presOf" srcId="{9078888A-A488-A24E-8628-06179AA1EBAB}" destId="{39575309-ED3C-8B4F-8639-045579A158F7}" srcOrd="1" destOrd="0" presId="urn:microsoft.com/office/officeart/2005/8/layout/lProcess2"/>
    <dgm:cxn modelId="{56648FEA-4433-B742-A95F-0F3CAFB7AD2C}" type="presOf" srcId="{9078888A-A488-A24E-8628-06179AA1EBAB}" destId="{A111F8B2-A2DD-5E42-83BE-338AE56DA0B9}" srcOrd="0" destOrd="0" presId="urn:microsoft.com/office/officeart/2005/8/layout/lProcess2"/>
    <dgm:cxn modelId="{C48EA4FE-4C67-9645-9943-CA5B8209DA99}" srcId="{9078888A-A488-A24E-8628-06179AA1EBAB}" destId="{C49E309B-1CA8-BF41-90A6-5C036E18BFD4}" srcOrd="2" destOrd="0" parTransId="{FF306A39-DBF4-354E-B07E-4A960F42282E}" sibTransId="{2A81AC61-AC24-8E4A-B08B-D69C9AA29954}"/>
    <dgm:cxn modelId="{69A3EA46-4DA9-6A47-8258-9B1EF3EF31AB}" type="presParOf" srcId="{2DFB7598-219B-B94E-AF86-FCC2835BFFC2}" destId="{934EDF89-D000-094B-B0E0-AA6F1E72D77A}" srcOrd="0" destOrd="0" presId="urn:microsoft.com/office/officeart/2005/8/layout/lProcess2"/>
    <dgm:cxn modelId="{D50B3634-BD7F-6647-8D06-B3463F83B1D2}" type="presParOf" srcId="{934EDF89-D000-094B-B0E0-AA6F1E72D77A}" destId="{A111F8B2-A2DD-5E42-83BE-338AE56DA0B9}" srcOrd="0" destOrd="0" presId="urn:microsoft.com/office/officeart/2005/8/layout/lProcess2"/>
    <dgm:cxn modelId="{261A54D9-CDF4-344F-BD90-DA30265C2444}" type="presParOf" srcId="{934EDF89-D000-094B-B0E0-AA6F1E72D77A}" destId="{39575309-ED3C-8B4F-8639-045579A158F7}" srcOrd="1" destOrd="0" presId="urn:microsoft.com/office/officeart/2005/8/layout/lProcess2"/>
    <dgm:cxn modelId="{186693AE-161C-D449-ABB9-9F2603A8AE03}" type="presParOf" srcId="{934EDF89-D000-094B-B0E0-AA6F1E72D77A}" destId="{C15CFB94-284C-C448-A094-2BAF7BF04CEB}" srcOrd="2" destOrd="0" presId="urn:microsoft.com/office/officeart/2005/8/layout/lProcess2"/>
    <dgm:cxn modelId="{DFCC32CA-85D9-E945-A062-7B52F3254FA1}" type="presParOf" srcId="{C15CFB94-284C-C448-A094-2BAF7BF04CEB}" destId="{DE0171EC-0398-1D41-AD98-31D9D27DA105}" srcOrd="0" destOrd="0" presId="urn:microsoft.com/office/officeart/2005/8/layout/lProcess2"/>
    <dgm:cxn modelId="{2A412B22-C2A0-F749-91C0-2D3AC8E65397}" type="presParOf" srcId="{DE0171EC-0398-1D41-AD98-31D9D27DA105}" destId="{52E71F39-9D61-6744-A980-F4B723FA1F95}" srcOrd="0" destOrd="0" presId="urn:microsoft.com/office/officeart/2005/8/layout/lProcess2"/>
    <dgm:cxn modelId="{4D9B75A2-28BE-B54D-9E08-33A913A268D4}" type="presParOf" srcId="{DE0171EC-0398-1D41-AD98-31D9D27DA105}" destId="{BE95C4F0-84BA-3449-BA17-BA3B369AE114}" srcOrd="1" destOrd="0" presId="urn:microsoft.com/office/officeart/2005/8/layout/lProcess2"/>
    <dgm:cxn modelId="{061B72F8-6633-294A-83B4-FB75359BF50F}" type="presParOf" srcId="{DE0171EC-0398-1D41-AD98-31D9D27DA105}" destId="{895D45A9-5732-1F49-82EE-95819AA2B3C9}" srcOrd="2" destOrd="0" presId="urn:microsoft.com/office/officeart/2005/8/layout/lProcess2"/>
    <dgm:cxn modelId="{AF1A40B5-1CCF-AB48-83C9-2414167315BF}" type="presParOf" srcId="{DE0171EC-0398-1D41-AD98-31D9D27DA105}" destId="{BCF35E71-0C82-104F-9BAF-E2FC9F7D8DFE}" srcOrd="3" destOrd="0" presId="urn:microsoft.com/office/officeart/2005/8/layout/lProcess2"/>
    <dgm:cxn modelId="{7977191F-47E4-BA4A-A5CB-EEFC5FCD8590}" type="presParOf" srcId="{DE0171EC-0398-1D41-AD98-31D9D27DA105}" destId="{C0C6AEA2-1A13-364E-9701-B43766F33FE2}"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6F6C9D0-291F-E047-923B-5B7F33AF4BE9}" type="doc">
      <dgm:prSet loTypeId="urn:microsoft.com/office/officeart/2005/8/layout/hList1" loCatId="list" qsTypeId="urn:microsoft.com/office/officeart/2005/8/quickstyle/simple4" qsCatId="simple" csTypeId="urn:microsoft.com/office/officeart/2005/8/colors/accent4_2" csCatId="accent4" phldr="1"/>
      <dgm:spPr/>
      <dgm:t>
        <a:bodyPr/>
        <a:lstStyle/>
        <a:p>
          <a:endParaRPr lang="en-US"/>
        </a:p>
      </dgm:t>
    </dgm:pt>
    <dgm:pt modelId="{DC31C96D-58DE-9B41-BABA-67A7206C2574}">
      <dgm:prSet custT="1"/>
      <dgm:spPr>
        <a:solidFill>
          <a:schemeClr val="accent3">
            <a:lumMod val="75000"/>
          </a:schemeClr>
        </a:solidFill>
        <a:ln>
          <a:solidFill>
            <a:schemeClr val="accent3">
              <a:lumMod val="50000"/>
            </a:schemeClr>
          </a:solidFill>
        </a:ln>
      </dgm:spPr>
      <dgm:t>
        <a:bodyPr/>
        <a:lstStyle/>
        <a:p>
          <a:pPr rtl="0"/>
          <a:r>
            <a:rPr lang="en-US" sz="3400" b="1" dirty="0">
              <a:solidFill>
                <a:schemeClr val="bg1"/>
              </a:solidFill>
            </a:rPr>
            <a:t>Needs to address:</a:t>
          </a:r>
          <a:endParaRPr lang="en-US" sz="3400" dirty="0">
            <a:solidFill>
              <a:schemeClr val="bg1"/>
            </a:solidFill>
          </a:endParaRPr>
        </a:p>
      </dgm:t>
    </dgm:pt>
    <dgm:pt modelId="{A4A34450-018F-3041-904C-9A08092EDC61}" type="parTrans" cxnId="{4B83DA70-9CDF-D944-876D-5BE145580D3E}">
      <dgm:prSet/>
      <dgm:spPr/>
      <dgm:t>
        <a:bodyPr/>
        <a:lstStyle/>
        <a:p>
          <a:endParaRPr lang="en-US"/>
        </a:p>
      </dgm:t>
    </dgm:pt>
    <dgm:pt modelId="{488A66E0-E1AE-FC4D-8960-5ECB2D08A5C5}" type="sibTrans" cxnId="{4B83DA70-9CDF-D944-876D-5BE145580D3E}">
      <dgm:prSet/>
      <dgm:spPr/>
      <dgm:t>
        <a:bodyPr/>
        <a:lstStyle/>
        <a:p>
          <a:endParaRPr lang="en-US"/>
        </a:p>
      </dgm:t>
    </dgm:pt>
    <dgm:pt modelId="{E1A99C36-D569-5F4D-B69D-87CA8C460971}">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Scope and purpose including relation of objectives to business, legal, regulatory requirements</a:t>
          </a:r>
        </a:p>
      </dgm:t>
    </dgm:pt>
    <dgm:pt modelId="{A09B752C-3296-0D49-A77A-3993474E741A}" type="parTrans" cxnId="{5A23573B-5E00-3B4B-9BEF-6D9AD1C9B1F0}">
      <dgm:prSet/>
      <dgm:spPr/>
      <dgm:t>
        <a:bodyPr/>
        <a:lstStyle/>
        <a:p>
          <a:endParaRPr lang="en-US"/>
        </a:p>
      </dgm:t>
    </dgm:pt>
    <dgm:pt modelId="{FFFC36D3-BF5A-5C4C-972E-FA4D5CA5B5F7}" type="sibTrans" cxnId="{5A23573B-5E00-3B4B-9BEF-6D9AD1C9B1F0}">
      <dgm:prSet/>
      <dgm:spPr/>
      <dgm:t>
        <a:bodyPr/>
        <a:lstStyle/>
        <a:p>
          <a:endParaRPr lang="en-US"/>
        </a:p>
      </dgm:t>
    </dgm:pt>
    <dgm:pt modelId="{E14EA70D-C6B7-F943-88A1-E9B0AD1CCC1B}">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IT security requirements</a:t>
          </a:r>
        </a:p>
      </dgm:t>
    </dgm:pt>
    <dgm:pt modelId="{F3FB2F0B-A714-7B4F-9CFE-9CAAA9D3BCCA}" type="parTrans" cxnId="{B3C5D199-F96A-D546-9024-73CA18BB8C94}">
      <dgm:prSet/>
      <dgm:spPr/>
      <dgm:t>
        <a:bodyPr/>
        <a:lstStyle/>
        <a:p>
          <a:endParaRPr lang="en-US"/>
        </a:p>
      </dgm:t>
    </dgm:pt>
    <dgm:pt modelId="{4059CF5D-F7DD-2D44-B504-BFC11B296016}" type="sibTrans" cxnId="{B3C5D199-F96A-D546-9024-73CA18BB8C94}">
      <dgm:prSet/>
      <dgm:spPr/>
      <dgm:t>
        <a:bodyPr/>
        <a:lstStyle/>
        <a:p>
          <a:endParaRPr lang="en-US"/>
        </a:p>
      </dgm:t>
    </dgm:pt>
    <dgm:pt modelId="{A22FBDE6-FFB2-C843-AEDD-6D58407249FA}">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Assignment of responsibilities</a:t>
          </a:r>
        </a:p>
      </dgm:t>
    </dgm:pt>
    <dgm:pt modelId="{51D9DA45-577F-C547-838C-21F500C57B7C}" type="parTrans" cxnId="{6409C56D-2F8F-3A4F-AF3E-86DA4F5436CB}">
      <dgm:prSet/>
      <dgm:spPr/>
      <dgm:t>
        <a:bodyPr/>
        <a:lstStyle/>
        <a:p>
          <a:endParaRPr lang="en-US"/>
        </a:p>
      </dgm:t>
    </dgm:pt>
    <dgm:pt modelId="{61F1D4D3-D98D-8345-B789-283618AD9A2D}" type="sibTrans" cxnId="{6409C56D-2F8F-3A4F-AF3E-86DA4F5436CB}">
      <dgm:prSet/>
      <dgm:spPr/>
      <dgm:t>
        <a:bodyPr/>
        <a:lstStyle/>
        <a:p>
          <a:endParaRPr lang="en-US"/>
        </a:p>
      </dgm:t>
    </dgm:pt>
    <dgm:pt modelId="{CF3592B4-856A-9846-89A8-A3E7F4D1D1F8}">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Risk management approach</a:t>
          </a:r>
        </a:p>
      </dgm:t>
    </dgm:pt>
    <dgm:pt modelId="{3BED99A2-3E17-7243-88DD-3447EC529C61}" type="parTrans" cxnId="{381CD300-C9EF-4441-9FF9-EEC250713216}">
      <dgm:prSet/>
      <dgm:spPr/>
      <dgm:t>
        <a:bodyPr/>
        <a:lstStyle/>
        <a:p>
          <a:endParaRPr lang="en-US"/>
        </a:p>
      </dgm:t>
    </dgm:pt>
    <dgm:pt modelId="{FC95D639-FC50-BF49-B783-3588F5CBFB6B}" type="sibTrans" cxnId="{381CD300-C9EF-4441-9FF9-EEC250713216}">
      <dgm:prSet/>
      <dgm:spPr/>
      <dgm:t>
        <a:bodyPr/>
        <a:lstStyle/>
        <a:p>
          <a:endParaRPr lang="en-US"/>
        </a:p>
      </dgm:t>
    </dgm:pt>
    <dgm:pt modelId="{F41F4A66-CC8A-D54C-BF37-52ABD58E3050}">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Security awareness and training</a:t>
          </a:r>
        </a:p>
      </dgm:t>
    </dgm:pt>
    <dgm:pt modelId="{A1EB0A37-8537-9E48-9BC2-C5D8FF0FF77B}" type="parTrans" cxnId="{675B6AE0-9553-424D-BED3-8B2330377752}">
      <dgm:prSet/>
      <dgm:spPr/>
      <dgm:t>
        <a:bodyPr/>
        <a:lstStyle/>
        <a:p>
          <a:endParaRPr lang="en-US"/>
        </a:p>
      </dgm:t>
    </dgm:pt>
    <dgm:pt modelId="{B2668A03-1CBD-3D4C-BEC5-5348226D00A0}" type="sibTrans" cxnId="{675B6AE0-9553-424D-BED3-8B2330377752}">
      <dgm:prSet/>
      <dgm:spPr/>
      <dgm:t>
        <a:bodyPr/>
        <a:lstStyle/>
        <a:p>
          <a:endParaRPr lang="en-US"/>
        </a:p>
      </dgm:t>
    </dgm:pt>
    <dgm:pt modelId="{75E93C91-DAF7-1E46-A881-A87E18281939}">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General personnel issues and any legal sanctions</a:t>
          </a:r>
        </a:p>
      </dgm:t>
    </dgm:pt>
    <dgm:pt modelId="{4891E23D-7B90-B545-9D0C-E44B4557367F}" type="parTrans" cxnId="{4C707449-B88F-2748-8438-C6A7BDDF232E}">
      <dgm:prSet/>
      <dgm:spPr/>
      <dgm:t>
        <a:bodyPr/>
        <a:lstStyle/>
        <a:p>
          <a:endParaRPr lang="en-US"/>
        </a:p>
      </dgm:t>
    </dgm:pt>
    <dgm:pt modelId="{0CCCEDE9-7F8D-564C-BC1A-6BCE28C1B620}" type="sibTrans" cxnId="{4C707449-B88F-2748-8438-C6A7BDDF232E}">
      <dgm:prSet/>
      <dgm:spPr/>
      <dgm:t>
        <a:bodyPr/>
        <a:lstStyle/>
        <a:p>
          <a:endParaRPr lang="en-US"/>
        </a:p>
      </dgm:t>
    </dgm:pt>
    <dgm:pt modelId="{11BC96F1-FB17-7E4F-A986-A165FA51036A}">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Integration of security into systems development</a:t>
          </a:r>
        </a:p>
      </dgm:t>
    </dgm:pt>
    <dgm:pt modelId="{87E51C0C-3139-8444-B4C0-E8DC653959C4}" type="parTrans" cxnId="{36B4AB6A-F467-D448-978D-C893ADB3C05F}">
      <dgm:prSet/>
      <dgm:spPr/>
      <dgm:t>
        <a:bodyPr/>
        <a:lstStyle/>
        <a:p>
          <a:endParaRPr lang="en-US"/>
        </a:p>
      </dgm:t>
    </dgm:pt>
    <dgm:pt modelId="{07EBB97B-F5FC-044C-8221-41571075665F}" type="sibTrans" cxnId="{36B4AB6A-F467-D448-978D-C893ADB3C05F}">
      <dgm:prSet/>
      <dgm:spPr/>
      <dgm:t>
        <a:bodyPr/>
        <a:lstStyle/>
        <a:p>
          <a:endParaRPr lang="en-US"/>
        </a:p>
      </dgm:t>
    </dgm:pt>
    <dgm:pt modelId="{36A39AAA-3F2E-2348-AF84-01F0F3C6405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Information classification scheme</a:t>
          </a:r>
        </a:p>
      </dgm:t>
    </dgm:pt>
    <dgm:pt modelId="{41BB117D-FCC6-8A42-B681-3622CEEEA7CC}" type="parTrans" cxnId="{D1AF9002-C8AD-E949-ADC8-99BC2016EF18}">
      <dgm:prSet/>
      <dgm:spPr/>
      <dgm:t>
        <a:bodyPr/>
        <a:lstStyle/>
        <a:p>
          <a:endParaRPr lang="en-US"/>
        </a:p>
      </dgm:t>
    </dgm:pt>
    <dgm:pt modelId="{0646B271-7251-AB42-A228-109D52D115B9}" type="sibTrans" cxnId="{D1AF9002-C8AD-E949-ADC8-99BC2016EF18}">
      <dgm:prSet/>
      <dgm:spPr/>
      <dgm:t>
        <a:bodyPr/>
        <a:lstStyle/>
        <a:p>
          <a:endParaRPr lang="en-US"/>
        </a:p>
      </dgm:t>
    </dgm:pt>
    <dgm:pt modelId="{F4503F43-A46C-4D48-9A3A-EF77C3851B4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Contingency and business continuity planning</a:t>
          </a:r>
        </a:p>
      </dgm:t>
    </dgm:pt>
    <dgm:pt modelId="{58694E25-15EF-9748-9838-BA74D4478A49}" type="parTrans" cxnId="{790DEAF5-1851-0D44-872F-EA1C0F2489D1}">
      <dgm:prSet/>
      <dgm:spPr/>
      <dgm:t>
        <a:bodyPr/>
        <a:lstStyle/>
        <a:p>
          <a:endParaRPr lang="en-US"/>
        </a:p>
      </dgm:t>
    </dgm:pt>
    <dgm:pt modelId="{AE2A6D1D-9DD3-E549-AFFC-0D28AB37F38C}" type="sibTrans" cxnId="{790DEAF5-1851-0D44-872F-EA1C0F2489D1}">
      <dgm:prSet/>
      <dgm:spPr/>
      <dgm:t>
        <a:bodyPr/>
        <a:lstStyle/>
        <a:p>
          <a:endParaRPr lang="en-US"/>
        </a:p>
      </dgm:t>
    </dgm:pt>
    <dgm:pt modelId="{7B3AD415-D621-2047-960A-C1BF4B70301B}">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Incident detection and handling processes</a:t>
          </a:r>
        </a:p>
      </dgm:t>
    </dgm:pt>
    <dgm:pt modelId="{7C4C9C9C-A4B5-7141-9F3F-919677B300AC}" type="parTrans" cxnId="{84FD0C4C-54CF-C944-B916-CB8377DAF614}">
      <dgm:prSet/>
      <dgm:spPr/>
      <dgm:t>
        <a:bodyPr/>
        <a:lstStyle/>
        <a:p>
          <a:endParaRPr lang="en-US"/>
        </a:p>
      </dgm:t>
    </dgm:pt>
    <dgm:pt modelId="{B6670665-9B3E-F048-971D-ABC0766F355D}" type="sibTrans" cxnId="{84FD0C4C-54CF-C944-B916-CB8377DAF614}">
      <dgm:prSet/>
      <dgm:spPr/>
      <dgm:t>
        <a:bodyPr/>
        <a:lstStyle/>
        <a:p>
          <a:endParaRPr lang="en-US"/>
        </a:p>
      </dgm:t>
    </dgm:pt>
    <dgm:pt modelId="{58009201-89F2-F94A-8194-A07CBB8DBC7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a:latin typeface="+mn-lt"/>
            </a:rPr>
            <a:t>How and when policy reviewed, and change control to it</a:t>
          </a:r>
        </a:p>
      </dgm:t>
    </dgm:pt>
    <dgm:pt modelId="{4E5C8E54-F8C3-464D-80BF-A32D28E049ED}" type="parTrans" cxnId="{A3E65005-DBEA-FF44-B9D6-0078BCE09D59}">
      <dgm:prSet/>
      <dgm:spPr/>
      <dgm:t>
        <a:bodyPr/>
        <a:lstStyle/>
        <a:p>
          <a:endParaRPr lang="en-US"/>
        </a:p>
      </dgm:t>
    </dgm:pt>
    <dgm:pt modelId="{9D7859FD-4838-484A-8FFC-6AC20A3A2590}" type="sibTrans" cxnId="{A3E65005-DBEA-FF44-B9D6-0078BCE09D59}">
      <dgm:prSet/>
      <dgm:spPr/>
      <dgm:t>
        <a:bodyPr/>
        <a:lstStyle/>
        <a:p>
          <a:endParaRPr lang="en-US"/>
        </a:p>
      </dgm:t>
    </dgm:pt>
    <dgm:pt modelId="{DA440C75-43D9-394E-97ED-3D3A8BCC3C4A}" type="pres">
      <dgm:prSet presAssocID="{D6F6C9D0-291F-E047-923B-5B7F33AF4BE9}" presName="Name0" presStyleCnt="0">
        <dgm:presLayoutVars>
          <dgm:dir/>
          <dgm:animLvl val="lvl"/>
          <dgm:resizeHandles val="exact"/>
        </dgm:presLayoutVars>
      </dgm:prSet>
      <dgm:spPr/>
    </dgm:pt>
    <dgm:pt modelId="{D02FE0A0-A6B5-B140-BFFA-86B42E51B9E6}" type="pres">
      <dgm:prSet presAssocID="{DC31C96D-58DE-9B41-BABA-67A7206C2574}" presName="composite" presStyleCnt="0"/>
      <dgm:spPr/>
    </dgm:pt>
    <dgm:pt modelId="{46B76C59-715A-B042-B465-CD10C9F3F325}" type="pres">
      <dgm:prSet presAssocID="{DC31C96D-58DE-9B41-BABA-67A7206C2574}" presName="parTx" presStyleLbl="alignNode1" presStyleIdx="0" presStyleCnt="1">
        <dgm:presLayoutVars>
          <dgm:chMax val="0"/>
          <dgm:chPref val="0"/>
          <dgm:bulletEnabled val="1"/>
        </dgm:presLayoutVars>
      </dgm:prSet>
      <dgm:spPr/>
    </dgm:pt>
    <dgm:pt modelId="{7B01258C-2BDC-D14A-80F7-36087E807CED}" type="pres">
      <dgm:prSet presAssocID="{DC31C96D-58DE-9B41-BABA-67A7206C2574}" presName="desTx" presStyleLbl="alignAccFollowNode1" presStyleIdx="0" presStyleCnt="1">
        <dgm:presLayoutVars>
          <dgm:bulletEnabled val="1"/>
        </dgm:presLayoutVars>
      </dgm:prSet>
      <dgm:spPr/>
    </dgm:pt>
  </dgm:ptLst>
  <dgm:cxnLst>
    <dgm:cxn modelId="{381CD300-C9EF-4441-9FF9-EEC250713216}" srcId="{DC31C96D-58DE-9B41-BABA-67A7206C2574}" destId="{CF3592B4-856A-9846-89A8-A3E7F4D1D1F8}" srcOrd="3" destOrd="0" parTransId="{3BED99A2-3E17-7243-88DD-3447EC529C61}" sibTransId="{FC95D639-FC50-BF49-B783-3588F5CBFB6B}"/>
    <dgm:cxn modelId="{D1AF9002-C8AD-E949-ADC8-99BC2016EF18}" srcId="{DC31C96D-58DE-9B41-BABA-67A7206C2574}" destId="{36A39AAA-3F2E-2348-AF84-01F0F3C64054}" srcOrd="7" destOrd="0" parTransId="{41BB117D-FCC6-8A42-B681-3622CEEEA7CC}" sibTransId="{0646B271-7251-AB42-A228-109D52D115B9}"/>
    <dgm:cxn modelId="{A3E65005-DBEA-FF44-B9D6-0078BCE09D59}" srcId="{DC31C96D-58DE-9B41-BABA-67A7206C2574}" destId="{58009201-89F2-F94A-8194-A07CBB8DBC74}" srcOrd="10" destOrd="0" parTransId="{4E5C8E54-F8C3-464D-80BF-A32D28E049ED}" sibTransId="{9D7859FD-4838-484A-8FFC-6AC20A3A2590}"/>
    <dgm:cxn modelId="{505FEC10-09C6-024A-86EC-DE90BF6D1C21}" type="presOf" srcId="{E1A99C36-D569-5F4D-B69D-87CA8C460971}" destId="{7B01258C-2BDC-D14A-80F7-36087E807CED}" srcOrd="0" destOrd="0" presId="urn:microsoft.com/office/officeart/2005/8/layout/hList1"/>
    <dgm:cxn modelId="{5748341A-0A27-F242-B741-635DE9C3020E}" type="presOf" srcId="{A22FBDE6-FFB2-C843-AEDD-6D58407249FA}" destId="{7B01258C-2BDC-D14A-80F7-36087E807CED}" srcOrd="0" destOrd="2" presId="urn:microsoft.com/office/officeart/2005/8/layout/hList1"/>
    <dgm:cxn modelId="{5A23573B-5E00-3B4B-9BEF-6D9AD1C9B1F0}" srcId="{DC31C96D-58DE-9B41-BABA-67A7206C2574}" destId="{E1A99C36-D569-5F4D-B69D-87CA8C460971}" srcOrd="0" destOrd="0" parTransId="{A09B752C-3296-0D49-A77A-3993474E741A}" sibTransId="{FFFC36D3-BF5A-5C4C-972E-FA4D5CA5B5F7}"/>
    <dgm:cxn modelId="{1A120041-A003-EC4F-B7D7-2714C4129D0D}" type="presOf" srcId="{CF3592B4-856A-9846-89A8-A3E7F4D1D1F8}" destId="{7B01258C-2BDC-D14A-80F7-36087E807CED}" srcOrd="0" destOrd="3" presId="urn:microsoft.com/office/officeart/2005/8/layout/hList1"/>
    <dgm:cxn modelId="{18FDFA48-E2CA-004B-8339-70D328F4EDC6}" type="presOf" srcId="{75E93C91-DAF7-1E46-A881-A87E18281939}" destId="{7B01258C-2BDC-D14A-80F7-36087E807CED}" srcOrd="0" destOrd="5" presId="urn:microsoft.com/office/officeart/2005/8/layout/hList1"/>
    <dgm:cxn modelId="{4C707449-B88F-2748-8438-C6A7BDDF232E}" srcId="{DC31C96D-58DE-9B41-BABA-67A7206C2574}" destId="{75E93C91-DAF7-1E46-A881-A87E18281939}" srcOrd="5" destOrd="0" parTransId="{4891E23D-7B90-B545-9D0C-E44B4557367F}" sibTransId="{0CCCEDE9-7F8D-564C-BC1A-6BCE28C1B620}"/>
    <dgm:cxn modelId="{36B4AB6A-F467-D448-978D-C893ADB3C05F}" srcId="{DC31C96D-58DE-9B41-BABA-67A7206C2574}" destId="{11BC96F1-FB17-7E4F-A986-A165FA51036A}" srcOrd="6" destOrd="0" parTransId="{87E51C0C-3139-8444-B4C0-E8DC653959C4}" sibTransId="{07EBB97B-F5FC-044C-8221-41571075665F}"/>
    <dgm:cxn modelId="{84FD0C4C-54CF-C944-B916-CB8377DAF614}" srcId="{DC31C96D-58DE-9B41-BABA-67A7206C2574}" destId="{7B3AD415-D621-2047-960A-C1BF4B70301B}" srcOrd="9" destOrd="0" parTransId="{7C4C9C9C-A4B5-7141-9F3F-919677B300AC}" sibTransId="{B6670665-9B3E-F048-971D-ABC0766F355D}"/>
    <dgm:cxn modelId="{6409C56D-2F8F-3A4F-AF3E-86DA4F5436CB}" srcId="{DC31C96D-58DE-9B41-BABA-67A7206C2574}" destId="{A22FBDE6-FFB2-C843-AEDD-6D58407249FA}" srcOrd="2" destOrd="0" parTransId="{51D9DA45-577F-C547-838C-21F500C57B7C}" sibTransId="{61F1D4D3-D98D-8345-B789-283618AD9A2D}"/>
    <dgm:cxn modelId="{4B83DA70-9CDF-D944-876D-5BE145580D3E}" srcId="{D6F6C9D0-291F-E047-923B-5B7F33AF4BE9}" destId="{DC31C96D-58DE-9B41-BABA-67A7206C2574}" srcOrd="0" destOrd="0" parTransId="{A4A34450-018F-3041-904C-9A08092EDC61}" sibTransId="{488A66E0-E1AE-FC4D-8960-5ECB2D08A5C5}"/>
    <dgm:cxn modelId="{57002592-D3F4-FB47-9731-AE3F1F1E494C}" type="presOf" srcId="{7B3AD415-D621-2047-960A-C1BF4B70301B}" destId="{7B01258C-2BDC-D14A-80F7-36087E807CED}" srcOrd="0" destOrd="9" presId="urn:microsoft.com/office/officeart/2005/8/layout/hList1"/>
    <dgm:cxn modelId="{B3C5D199-F96A-D546-9024-73CA18BB8C94}" srcId="{DC31C96D-58DE-9B41-BABA-67A7206C2574}" destId="{E14EA70D-C6B7-F943-88A1-E9B0AD1CCC1B}" srcOrd="1" destOrd="0" parTransId="{F3FB2F0B-A714-7B4F-9CFE-9CAAA9D3BCCA}" sibTransId="{4059CF5D-F7DD-2D44-B504-BFC11B296016}"/>
    <dgm:cxn modelId="{5906F49B-8A9A-1F4F-A1E5-0F4A3169BE18}" type="presOf" srcId="{D6F6C9D0-291F-E047-923B-5B7F33AF4BE9}" destId="{DA440C75-43D9-394E-97ED-3D3A8BCC3C4A}" srcOrd="0" destOrd="0" presId="urn:microsoft.com/office/officeart/2005/8/layout/hList1"/>
    <dgm:cxn modelId="{2A1D339F-3333-F94E-99FB-605FA4C2D403}" type="presOf" srcId="{58009201-89F2-F94A-8194-A07CBB8DBC74}" destId="{7B01258C-2BDC-D14A-80F7-36087E807CED}" srcOrd="0" destOrd="10" presId="urn:microsoft.com/office/officeart/2005/8/layout/hList1"/>
    <dgm:cxn modelId="{A90807A6-F831-8542-8E40-1FC65B0082F1}" type="presOf" srcId="{DC31C96D-58DE-9B41-BABA-67A7206C2574}" destId="{46B76C59-715A-B042-B465-CD10C9F3F325}" srcOrd="0" destOrd="0" presId="urn:microsoft.com/office/officeart/2005/8/layout/hList1"/>
    <dgm:cxn modelId="{8F27C7B1-0C7C-2649-9425-ED2494F28CEE}" type="presOf" srcId="{F41F4A66-CC8A-D54C-BF37-52ABD58E3050}" destId="{7B01258C-2BDC-D14A-80F7-36087E807CED}" srcOrd="0" destOrd="4" presId="urn:microsoft.com/office/officeart/2005/8/layout/hList1"/>
    <dgm:cxn modelId="{BCCFBBB9-9A6B-1E48-99F9-5CEF4F141103}" type="presOf" srcId="{11BC96F1-FB17-7E4F-A986-A165FA51036A}" destId="{7B01258C-2BDC-D14A-80F7-36087E807CED}" srcOrd="0" destOrd="6" presId="urn:microsoft.com/office/officeart/2005/8/layout/hList1"/>
    <dgm:cxn modelId="{675B6AE0-9553-424D-BED3-8B2330377752}" srcId="{DC31C96D-58DE-9B41-BABA-67A7206C2574}" destId="{F41F4A66-CC8A-D54C-BF37-52ABD58E3050}" srcOrd="4" destOrd="0" parTransId="{A1EB0A37-8537-9E48-9BC2-C5D8FF0FF77B}" sibTransId="{B2668A03-1CBD-3D4C-BEC5-5348226D00A0}"/>
    <dgm:cxn modelId="{0F0A97E7-1429-E848-AD84-6F0A352AE925}" type="presOf" srcId="{36A39AAA-3F2E-2348-AF84-01F0F3C64054}" destId="{7B01258C-2BDC-D14A-80F7-36087E807CED}" srcOrd="0" destOrd="7" presId="urn:microsoft.com/office/officeart/2005/8/layout/hList1"/>
    <dgm:cxn modelId="{7211E8EC-A375-074F-BA23-7FF462562796}" type="presOf" srcId="{E14EA70D-C6B7-F943-88A1-E9B0AD1CCC1B}" destId="{7B01258C-2BDC-D14A-80F7-36087E807CED}" srcOrd="0" destOrd="1" presId="urn:microsoft.com/office/officeart/2005/8/layout/hList1"/>
    <dgm:cxn modelId="{55FBE6ED-9AEB-354B-8C2A-83D845B3A1DB}" type="presOf" srcId="{F4503F43-A46C-4D48-9A3A-EF77C3851B44}" destId="{7B01258C-2BDC-D14A-80F7-36087E807CED}" srcOrd="0" destOrd="8" presId="urn:microsoft.com/office/officeart/2005/8/layout/hList1"/>
    <dgm:cxn modelId="{790DEAF5-1851-0D44-872F-EA1C0F2489D1}" srcId="{DC31C96D-58DE-9B41-BABA-67A7206C2574}" destId="{F4503F43-A46C-4D48-9A3A-EF77C3851B44}" srcOrd="8" destOrd="0" parTransId="{58694E25-15EF-9748-9838-BA74D4478A49}" sibTransId="{AE2A6D1D-9DD3-E549-AFFC-0D28AB37F38C}"/>
    <dgm:cxn modelId="{A32362AF-B5DE-5C43-BF07-C7FCDB1DEFE8}" type="presParOf" srcId="{DA440C75-43D9-394E-97ED-3D3A8BCC3C4A}" destId="{D02FE0A0-A6B5-B140-BFFA-86B42E51B9E6}" srcOrd="0" destOrd="0" presId="urn:microsoft.com/office/officeart/2005/8/layout/hList1"/>
    <dgm:cxn modelId="{327C908D-571A-C646-BACA-5FF202F242A6}" type="presParOf" srcId="{D02FE0A0-A6B5-B140-BFFA-86B42E51B9E6}" destId="{46B76C59-715A-B042-B465-CD10C9F3F325}" srcOrd="0" destOrd="0" presId="urn:microsoft.com/office/officeart/2005/8/layout/hList1"/>
    <dgm:cxn modelId="{B61BEB05-8902-B84F-97E2-3FB01AD3CCF1}" type="presParOf" srcId="{D02FE0A0-A6B5-B140-BFFA-86B42E51B9E6}" destId="{7B01258C-2BDC-D14A-80F7-36087E807CE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066A5D5-91E2-9146-880D-096A480C6FCD}" type="doc">
      <dgm:prSet loTypeId="urn:microsoft.com/office/officeart/2005/8/layout/list1" loCatId="list" qsTypeId="urn:microsoft.com/office/officeart/2005/8/quickstyle/3D3" qsCatId="3D" csTypeId="urn:microsoft.com/office/officeart/2005/8/colors/accent6_3" csCatId="accent6" phldr="1"/>
      <dgm:spPr/>
      <dgm:t>
        <a:bodyPr/>
        <a:lstStyle/>
        <a:p>
          <a:endParaRPr lang="en-US"/>
        </a:p>
      </dgm:t>
    </dgm:pt>
    <dgm:pt modelId="{F79799ED-377F-6D43-9FBB-CB8A0E95DE82}">
      <dgm:prSet custT="1"/>
      <dgm:spPr>
        <a:solidFill>
          <a:schemeClr val="accent5">
            <a:lumMod val="75000"/>
          </a:schemeClr>
        </a:solidFill>
      </dgm:spPr>
      <dgm:t>
        <a:bodyPr/>
        <a:lstStyle/>
        <a:p>
          <a:pPr rtl="0"/>
          <a:r>
            <a:rPr lang="en-US" sz="2200" b="0" dirty="0">
              <a:solidFill>
                <a:schemeClr val="bg1"/>
              </a:solidFill>
              <a:latin typeface="+mn-lt"/>
            </a:rPr>
            <a:t>Critical component of process</a:t>
          </a:r>
        </a:p>
      </dgm:t>
    </dgm:pt>
    <dgm:pt modelId="{E5C04F4B-84F7-574B-99D8-60ABEEB9654E}" type="parTrans" cxnId="{2BCCA743-7EDE-584F-9564-5A22398E8470}">
      <dgm:prSet/>
      <dgm:spPr/>
      <dgm:t>
        <a:bodyPr/>
        <a:lstStyle/>
        <a:p>
          <a:endParaRPr lang="en-US"/>
        </a:p>
      </dgm:t>
    </dgm:pt>
    <dgm:pt modelId="{F51AFF9E-3B42-3D49-9612-984EAE85AF73}" type="sibTrans" cxnId="{2BCCA743-7EDE-584F-9564-5A22398E8470}">
      <dgm:prSet/>
      <dgm:spPr/>
      <dgm:t>
        <a:bodyPr/>
        <a:lstStyle/>
        <a:p>
          <a:endParaRPr lang="en-US"/>
        </a:p>
      </dgm:t>
    </dgm:pt>
    <dgm:pt modelId="{BBC12B89-1E35-1541-B6D5-0DA3C5EFEC2D}">
      <dgm:prSet custT="1"/>
      <dgm:spPr/>
      <dgm:t>
        <a:bodyPr/>
        <a:lstStyle/>
        <a:p>
          <a:pPr rtl="0"/>
          <a:r>
            <a:rPr lang="en-US" sz="2200" b="0" dirty="0">
              <a:solidFill>
                <a:schemeClr val="bg1"/>
              </a:solidFill>
              <a:latin typeface="+mn-lt"/>
            </a:rPr>
            <a:t>Ideally examine every organizational asset</a:t>
          </a:r>
        </a:p>
      </dgm:t>
    </dgm:pt>
    <dgm:pt modelId="{6468F085-CDB6-B945-AC5D-46059EB01F15}" type="parTrans" cxnId="{4F8A25FB-B760-3A4A-A1E2-0F9EDAA6F538}">
      <dgm:prSet/>
      <dgm:spPr/>
      <dgm:t>
        <a:bodyPr/>
        <a:lstStyle/>
        <a:p>
          <a:endParaRPr lang="en-US"/>
        </a:p>
      </dgm:t>
    </dgm:pt>
    <dgm:pt modelId="{361BE693-46D9-5E40-ADAD-83C89F171981}" type="sibTrans" cxnId="{4F8A25FB-B760-3A4A-A1E2-0F9EDAA6F538}">
      <dgm:prSet/>
      <dgm:spPr/>
      <dgm:t>
        <a:bodyPr/>
        <a:lstStyle/>
        <a:p>
          <a:endParaRPr lang="en-US"/>
        </a:p>
      </dgm:t>
    </dgm:pt>
    <dgm:pt modelId="{EC99C306-A9FD-6540-8B76-CF000BC90351}">
      <dgm:prSet custT="1"/>
      <dgm:spPr>
        <a:solidFill>
          <a:schemeClr val="accent6">
            <a:lumMod val="20000"/>
            <a:lumOff val="80000"/>
          </a:schemeClr>
        </a:solidFill>
      </dgm:spPr>
      <dgm:t>
        <a:bodyPr/>
        <a:lstStyle/>
        <a:p>
          <a:pPr rtl="0"/>
          <a:r>
            <a:rPr lang="en-US" sz="1800" b="0" dirty="0">
              <a:solidFill>
                <a:schemeClr val="bg1"/>
              </a:solidFill>
              <a:latin typeface="+mn-lt"/>
            </a:rPr>
            <a:t>Not feasible in practice</a:t>
          </a:r>
        </a:p>
      </dgm:t>
    </dgm:pt>
    <dgm:pt modelId="{802449F9-7429-BA4B-8CF6-764054F4A62E}" type="parTrans" cxnId="{2B110AA9-1EF4-AE4F-9407-C281A8F5BF84}">
      <dgm:prSet/>
      <dgm:spPr/>
      <dgm:t>
        <a:bodyPr/>
        <a:lstStyle/>
        <a:p>
          <a:endParaRPr lang="en-US"/>
        </a:p>
      </dgm:t>
    </dgm:pt>
    <dgm:pt modelId="{7B53E098-C4F8-D64D-8247-6525CD6E754D}" type="sibTrans" cxnId="{2B110AA9-1EF4-AE4F-9407-C281A8F5BF84}">
      <dgm:prSet/>
      <dgm:spPr/>
      <dgm:t>
        <a:bodyPr/>
        <a:lstStyle/>
        <a:p>
          <a:endParaRPr lang="en-US"/>
        </a:p>
      </dgm:t>
    </dgm:pt>
    <dgm:pt modelId="{D69D301D-3813-AB49-9956-F9D0CCD29793}">
      <dgm:prSet custT="1"/>
      <dgm:spPr>
        <a:solidFill>
          <a:schemeClr val="accent3">
            <a:lumMod val="75000"/>
          </a:schemeClr>
        </a:solidFill>
      </dgm:spPr>
      <dgm:t>
        <a:bodyPr/>
        <a:lstStyle/>
        <a:p>
          <a:pPr rtl="0"/>
          <a:r>
            <a:rPr lang="en-US" sz="2200" b="0" dirty="0">
              <a:solidFill>
                <a:schemeClr val="bg1"/>
              </a:solidFill>
              <a:latin typeface="+mn-lt"/>
            </a:rPr>
            <a:t>Approaches to identifying and mitigating risks to an organization’s IT infrastructure:</a:t>
          </a:r>
        </a:p>
      </dgm:t>
    </dgm:pt>
    <dgm:pt modelId="{5ED8559B-E064-0948-AF13-AA9C5A0B91B5}" type="parTrans" cxnId="{43A8F832-AB25-5941-BA6E-5D9C39E680B6}">
      <dgm:prSet/>
      <dgm:spPr/>
      <dgm:t>
        <a:bodyPr/>
        <a:lstStyle/>
        <a:p>
          <a:endParaRPr lang="en-US"/>
        </a:p>
      </dgm:t>
    </dgm:pt>
    <dgm:pt modelId="{B6602BA2-6016-A645-AE61-CC9A1A8CC6AB}" type="sibTrans" cxnId="{43A8F832-AB25-5941-BA6E-5D9C39E680B6}">
      <dgm:prSet/>
      <dgm:spPr/>
      <dgm:t>
        <a:bodyPr/>
        <a:lstStyle/>
        <a:p>
          <a:endParaRPr lang="en-US"/>
        </a:p>
      </dgm:t>
    </dgm:pt>
    <dgm:pt modelId="{8C442D81-DA20-874F-802E-ED466E529017}">
      <dgm:prSet custT="1"/>
      <dgm:spPr>
        <a:solidFill>
          <a:schemeClr val="accent3">
            <a:lumMod val="40000"/>
            <a:lumOff val="60000"/>
          </a:schemeClr>
        </a:solidFill>
      </dgm:spPr>
      <dgm:t>
        <a:bodyPr/>
        <a:lstStyle/>
        <a:p>
          <a:pPr rtl="0"/>
          <a:r>
            <a:rPr lang="en-US" sz="1800" b="0" dirty="0">
              <a:solidFill>
                <a:schemeClr val="bg1"/>
              </a:solidFill>
              <a:latin typeface="+mn-lt"/>
            </a:rPr>
            <a:t>Informal</a:t>
          </a:r>
        </a:p>
      </dgm:t>
    </dgm:pt>
    <dgm:pt modelId="{B977F09C-AC37-6143-8EC9-E4CD9AB4EDEC}" type="parTrans" cxnId="{CD5A3331-D58B-BA40-B8A7-4BB9AF8A1362}">
      <dgm:prSet/>
      <dgm:spPr/>
      <dgm:t>
        <a:bodyPr/>
        <a:lstStyle/>
        <a:p>
          <a:endParaRPr lang="en-US"/>
        </a:p>
      </dgm:t>
    </dgm:pt>
    <dgm:pt modelId="{19F9B24F-E367-C34C-BA28-3FEB344D38B5}" type="sibTrans" cxnId="{CD5A3331-D58B-BA40-B8A7-4BB9AF8A1362}">
      <dgm:prSet/>
      <dgm:spPr/>
      <dgm:t>
        <a:bodyPr/>
        <a:lstStyle/>
        <a:p>
          <a:endParaRPr lang="en-US"/>
        </a:p>
      </dgm:t>
    </dgm:pt>
    <dgm:pt modelId="{F5B348E4-CE7A-5B41-8150-5AE027D1BA02}">
      <dgm:prSet custT="1"/>
      <dgm:spPr>
        <a:solidFill>
          <a:schemeClr val="accent3">
            <a:lumMod val="40000"/>
            <a:lumOff val="60000"/>
          </a:schemeClr>
        </a:solidFill>
      </dgm:spPr>
      <dgm:t>
        <a:bodyPr/>
        <a:lstStyle/>
        <a:p>
          <a:pPr rtl="0"/>
          <a:r>
            <a:rPr lang="en-US" sz="1800" b="0" dirty="0">
              <a:solidFill>
                <a:schemeClr val="bg1"/>
              </a:solidFill>
              <a:latin typeface="+mn-lt"/>
            </a:rPr>
            <a:t>Detailed risk</a:t>
          </a:r>
        </a:p>
      </dgm:t>
    </dgm:pt>
    <dgm:pt modelId="{0A18D39E-87DD-984A-ADA2-E014AEC0F361}" type="parTrans" cxnId="{3979B559-7C9B-894A-9018-9A4AF5C57388}">
      <dgm:prSet/>
      <dgm:spPr/>
      <dgm:t>
        <a:bodyPr/>
        <a:lstStyle/>
        <a:p>
          <a:endParaRPr lang="en-US"/>
        </a:p>
      </dgm:t>
    </dgm:pt>
    <dgm:pt modelId="{D7F24014-5F2B-AF4B-84DC-CED8F83E3E39}" type="sibTrans" cxnId="{3979B559-7C9B-894A-9018-9A4AF5C57388}">
      <dgm:prSet/>
      <dgm:spPr/>
      <dgm:t>
        <a:bodyPr/>
        <a:lstStyle/>
        <a:p>
          <a:endParaRPr lang="en-US"/>
        </a:p>
      </dgm:t>
    </dgm:pt>
    <dgm:pt modelId="{F9806AB3-76B8-5F46-8F48-553D996DF9A3}">
      <dgm:prSet custT="1"/>
      <dgm:spPr>
        <a:solidFill>
          <a:schemeClr val="accent3">
            <a:lumMod val="40000"/>
            <a:lumOff val="60000"/>
          </a:schemeClr>
        </a:solidFill>
      </dgm:spPr>
      <dgm:t>
        <a:bodyPr/>
        <a:lstStyle/>
        <a:p>
          <a:pPr rtl="0"/>
          <a:r>
            <a:rPr lang="en-US" sz="1800" b="0" dirty="0">
              <a:solidFill>
                <a:schemeClr val="bg1"/>
              </a:solidFill>
              <a:latin typeface="+mn-lt"/>
            </a:rPr>
            <a:t>Combined</a:t>
          </a:r>
        </a:p>
      </dgm:t>
    </dgm:pt>
    <dgm:pt modelId="{D260F01B-6726-2C4C-9196-C668E9042101}" type="parTrans" cxnId="{A1094B97-E696-1746-879D-9503DEEAF685}">
      <dgm:prSet/>
      <dgm:spPr/>
      <dgm:t>
        <a:bodyPr/>
        <a:lstStyle/>
        <a:p>
          <a:endParaRPr lang="en-US"/>
        </a:p>
      </dgm:t>
    </dgm:pt>
    <dgm:pt modelId="{697D79D1-262B-814A-9B0F-CF71DDBE806B}" type="sibTrans" cxnId="{A1094B97-E696-1746-879D-9503DEEAF685}">
      <dgm:prSet/>
      <dgm:spPr/>
      <dgm:t>
        <a:bodyPr/>
        <a:lstStyle/>
        <a:p>
          <a:endParaRPr lang="en-US"/>
        </a:p>
      </dgm:t>
    </dgm:pt>
    <dgm:pt modelId="{B95FA248-1343-C14D-8C21-59EAFC73CC94}">
      <dgm:prSet custT="1"/>
      <dgm:spPr>
        <a:solidFill>
          <a:schemeClr val="accent3">
            <a:lumMod val="40000"/>
            <a:lumOff val="60000"/>
          </a:schemeClr>
        </a:solidFill>
      </dgm:spPr>
      <dgm:t>
        <a:bodyPr/>
        <a:lstStyle/>
        <a:p>
          <a:pPr rtl="0"/>
          <a:r>
            <a:rPr lang="en-US" sz="1800" b="0" dirty="0">
              <a:solidFill>
                <a:schemeClr val="bg1"/>
              </a:solidFill>
              <a:latin typeface="+mn-lt"/>
            </a:rPr>
            <a:t>Baseline</a:t>
          </a:r>
        </a:p>
      </dgm:t>
    </dgm:pt>
    <dgm:pt modelId="{3DDB5B1A-D3DE-E744-B621-2C5C2167F961}" type="parTrans" cxnId="{FCF983C8-91E7-CD4B-825B-D766BCCE154D}">
      <dgm:prSet/>
      <dgm:spPr/>
      <dgm:t>
        <a:bodyPr/>
        <a:lstStyle/>
        <a:p>
          <a:endParaRPr lang="en-US"/>
        </a:p>
      </dgm:t>
    </dgm:pt>
    <dgm:pt modelId="{9C5E9BAA-1D1A-3146-80BF-FC99BB6BC39B}" type="sibTrans" cxnId="{FCF983C8-91E7-CD4B-825B-D766BCCE154D}">
      <dgm:prSet/>
      <dgm:spPr/>
      <dgm:t>
        <a:bodyPr/>
        <a:lstStyle/>
        <a:p>
          <a:endParaRPr lang="en-US"/>
        </a:p>
      </dgm:t>
    </dgm:pt>
    <dgm:pt modelId="{4695A290-B3D2-1944-83FA-6BEF30FEF1B6}">
      <dgm:prSet/>
      <dgm:spPr/>
      <dgm:t>
        <a:bodyPr/>
        <a:lstStyle/>
        <a:p>
          <a:endParaRPr lang="en-US" dirty="0"/>
        </a:p>
      </dgm:t>
    </dgm:pt>
    <dgm:pt modelId="{749E3273-0C78-004A-A5D8-E0F12024B416}" type="parTrans" cxnId="{E91A6FCE-E9A7-8C45-AB79-91BBFDB77320}">
      <dgm:prSet/>
      <dgm:spPr/>
      <dgm:t>
        <a:bodyPr/>
        <a:lstStyle/>
        <a:p>
          <a:endParaRPr lang="en-US"/>
        </a:p>
      </dgm:t>
    </dgm:pt>
    <dgm:pt modelId="{2F942667-C3D6-A94D-878A-FE3D7A862625}" type="sibTrans" cxnId="{E91A6FCE-E9A7-8C45-AB79-91BBFDB77320}">
      <dgm:prSet/>
      <dgm:spPr/>
      <dgm:t>
        <a:bodyPr/>
        <a:lstStyle/>
        <a:p>
          <a:endParaRPr lang="en-US"/>
        </a:p>
      </dgm:t>
    </dgm:pt>
    <dgm:pt modelId="{A5AE87FA-8100-A34A-B7AD-B6979AAFF530}" type="pres">
      <dgm:prSet presAssocID="{5066A5D5-91E2-9146-880D-096A480C6FCD}" presName="linear" presStyleCnt="0">
        <dgm:presLayoutVars>
          <dgm:dir/>
          <dgm:animLvl val="lvl"/>
          <dgm:resizeHandles val="exact"/>
        </dgm:presLayoutVars>
      </dgm:prSet>
      <dgm:spPr/>
    </dgm:pt>
    <dgm:pt modelId="{E398919F-0C65-F24D-9329-37C9065C95D6}" type="pres">
      <dgm:prSet presAssocID="{F79799ED-377F-6D43-9FBB-CB8A0E95DE82}" presName="parentLin" presStyleCnt="0"/>
      <dgm:spPr/>
    </dgm:pt>
    <dgm:pt modelId="{EEBD77D6-96E4-9E4F-98D9-D907C047922E}" type="pres">
      <dgm:prSet presAssocID="{F79799ED-377F-6D43-9FBB-CB8A0E95DE82}" presName="parentLeftMargin" presStyleLbl="node1" presStyleIdx="0" presStyleCnt="3"/>
      <dgm:spPr/>
    </dgm:pt>
    <dgm:pt modelId="{129D86C5-B349-B249-9B7A-A09BDCE643A3}" type="pres">
      <dgm:prSet presAssocID="{F79799ED-377F-6D43-9FBB-CB8A0E95DE82}" presName="parentText" presStyleLbl="node1" presStyleIdx="0" presStyleCnt="3" custLinFactNeighborX="-82301" custLinFactNeighborY="-1571">
        <dgm:presLayoutVars>
          <dgm:chMax val="0"/>
          <dgm:bulletEnabled val="1"/>
        </dgm:presLayoutVars>
      </dgm:prSet>
      <dgm:spPr/>
    </dgm:pt>
    <dgm:pt modelId="{A5C0C48D-5195-B24C-B7CE-8A86D261DD71}" type="pres">
      <dgm:prSet presAssocID="{F79799ED-377F-6D43-9FBB-CB8A0E95DE82}" presName="negativeSpace" presStyleCnt="0"/>
      <dgm:spPr/>
    </dgm:pt>
    <dgm:pt modelId="{78FF1D93-B1A7-EC4D-B4AE-9716ECD96F07}" type="pres">
      <dgm:prSet presAssocID="{F79799ED-377F-6D43-9FBB-CB8A0E95DE82}" presName="childText" presStyleLbl="conFgAcc1" presStyleIdx="0" presStyleCnt="3" custFlipVert="1" custScaleX="47501" custScaleY="8614" custLinFactNeighborX="6251" custLinFactNeighborY="39955">
        <dgm:presLayoutVars>
          <dgm:bulletEnabled val="1"/>
        </dgm:presLayoutVars>
      </dgm:prSet>
      <dgm:spPr/>
    </dgm:pt>
    <dgm:pt modelId="{30C9BB37-F568-B142-B9DB-9C587A76B043}" type="pres">
      <dgm:prSet presAssocID="{F51AFF9E-3B42-3D49-9612-984EAE85AF73}" presName="spaceBetweenRectangles" presStyleCnt="0"/>
      <dgm:spPr/>
    </dgm:pt>
    <dgm:pt modelId="{922808DD-6EBC-3844-BEE3-1148E63C5031}" type="pres">
      <dgm:prSet presAssocID="{BBC12B89-1E35-1541-B6D5-0DA3C5EFEC2D}" presName="parentLin" presStyleCnt="0"/>
      <dgm:spPr/>
    </dgm:pt>
    <dgm:pt modelId="{63AE9741-9644-8A4F-A41C-B2722F465196}" type="pres">
      <dgm:prSet presAssocID="{BBC12B89-1E35-1541-B6D5-0DA3C5EFEC2D}" presName="parentLeftMargin" presStyleLbl="node1" presStyleIdx="0" presStyleCnt="3"/>
      <dgm:spPr/>
    </dgm:pt>
    <dgm:pt modelId="{049C8206-A4B5-724E-B3E3-055514E4F640}" type="pres">
      <dgm:prSet presAssocID="{BBC12B89-1E35-1541-B6D5-0DA3C5EFEC2D}" presName="parentText" presStyleLbl="node1" presStyleIdx="1" presStyleCnt="3" custLinFactX="885" custLinFactNeighborX="100000" custLinFactNeighborY="14972">
        <dgm:presLayoutVars>
          <dgm:chMax val="0"/>
          <dgm:bulletEnabled val="1"/>
        </dgm:presLayoutVars>
      </dgm:prSet>
      <dgm:spPr/>
    </dgm:pt>
    <dgm:pt modelId="{441390D4-052A-8949-BE46-FEDEDF714B18}" type="pres">
      <dgm:prSet presAssocID="{BBC12B89-1E35-1541-B6D5-0DA3C5EFEC2D}" presName="negativeSpace" presStyleCnt="0"/>
      <dgm:spPr/>
    </dgm:pt>
    <dgm:pt modelId="{177C6B0C-9EC7-8A4B-9693-595E5BA85392}" type="pres">
      <dgm:prSet presAssocID="{BBC12B89-1E35-1541-B6D5-0DA3C5EFEC2D}" presName="childText" presStyleLbl="conFgAcc1" presStyleIdx="1" presStyleCnt="3" custScaleX="51985" custLinFactNeighborX="23009" custLinFactNeighborY="77295">
        <dgm:presLayoutVars>
          <dgm:bulletEnabled val="1"/>
        </dgm:presLayoutVars>
      </dgm:prSet>
      <dgm:spPr/>
    </dgm:pt>
    <dgm:pt modelId="{CDC401D4-6998-2D40-A675-5484869BB514}" type="pres">
      <dgm:prSet presAssocID="{361BE693-46D9-5E40-ADAD-83C89F171981}" presName="spaceBetweenRectangles" presStyleCnt="0"/>
      <dgm:spPr/>
    </dgm:pt>
    <dgm:pt modelId="{C14E99EC-60BA-5A49-A2E3-AAF2B545DC56}" type="pres">
      <dgm:prSet presAssocID="{D69D301D-3813-AB49-9956-F9D0CCD29793}" presName="parentLin" presStyleCnt="0"/>
      <dgm:spPr/>
    </dgm:pt>
    <dgm:pt modelId="{B1F7B6C0-4AD0-2141-B7A3-C0AEA7DF6EF6}" type="pres">
      <dgm:prSet presAssocID="{D69D301D-3813-AB49-9956-F9D0CCD29793}" presName="parentLeftMargin" presStyleLbl="node1" presStyleIdx="1" presStyleCnt="3"/>
      <dgm:spPr/>
    </dgm:pt>
    <dgm:pt modelId="{0509F58E-3F2E-8C49-84B4-D18E914CAD90}" type="pres">
      <dgm:prSet presAssocID="{D69D301D-3813-AB49-9956-F9D0CCD29793}" presName="parentText" presStyleLbl="node1" presStyleIdx="2" presStyleCnt="3" custScaleX="107585" custLinFactX="10999" custLinFactNeighborX="100000" custLinFactNeighborY="-4073">
        <dgm:presLayoutVars>
          <dgm:chMax val="0"/>
          <dgm:bulletEnabled val="1"/>
        </dgm:presLayoutVars>
      </dgm:prSet>
      <dgm:spPr/>
    </dgm:pt>
    <dgm:pt modelId="{38F129F8-62C5-1D45-A165-CABA2C84FEFA}" type="pres">
      <dgm:prSet presAssocID="{D69D301D-3813-AB49-9956-F9D0CCD29793}" presName="negativeSpace" presStyleCnt="0"/>
      <dgm:spPr/>
    </dgm:pt>
    <dgm:pt modelId="{BA36F59A-75C2-4445-AF6B-F7E2E9BBD8C7}" type="pres">
      <dgm:prSet presAssocID="{D69D301D-3813-AB49-9956-F9D0CCD29793}" presName="childText" presStyleLbl="conFgAcc1" presStyleIdx="2" presStyleCnt="3" custScaleX="40143" custLinFactNeighborX="42478" custLinFactNeighborY="3265">
        <dgm:presLayoutVars>
          <dgm:bulletEnabled val="1"/>
        </dgm:presLayoutVars>
      </dgm:prSet>
      <dgm:spPr/>
    </dgm:pt>
  </dgm:ptLst>
  <dgm:cxnLst>
    <dgm:cxn modelId="{BC1D0D17-1EF6-0348-931F-B736703C473E}" type="presOf" srcId="{5066A5D5-91E2-9146-880D-096A480C6FCD}" destId="{A5AE87FA-8100-A34A-B7AD-B6979AAFF530}" srcOrd="0" destOrd="0" presId="urn:microsoft.com/office/officeart/2005/8/layout/list1"/>
    <dgm:cxn modelId="{AB75242C-35CD-5F4F-9A5E-9A47C7C9F579}" type="presOf" srcId="{8C442D81-DA20-874F-802E-ED466E529017}" destId="{BA36F59A-75C2-4445-AF6B-F7E2E9BBD8C7}" srcOrd="0" destOrd="1" presId="urn:microsoft.com/office/officeart/2005/8/layout/list1"/>
    <dgm:cxn modelId="{CD5A3331-D58B-BA40-B8A7-4BB9AF8A1362}" srcId="{D69D301D-3813-AB49-9956-F9D0CCD29793}" destId="{8C442D81-DA20-874F-802E-ED466E529017}" srcOrd="1" destOrd="0" parTransId="{B977F09C-AC37-6143-8EC9-E4CD9AB4EDEC}" sibTransId="{19F9B24F-E367-C34C-BA28-3FEB344D38B5}"/>
    <dgm:cxn modelId="{43A8F832-AB25-5941-BA6E-5D9C39E680B6}" srcId="{5066A5D5-91E2-9146-880D-096A480C6FCD}" destId="{D69D301D-3813-AB49-9956-F9D0CCD29793}" srcOrd="2" destOrd="0" parTransId="{5ED8559B-E064-0948-AF13-AA9C5A0B91B5}" sibTransId="{B6602BA2-6016-A645-AE61-CC9A1A8CC6AB}"/>
    <dgm:cxn modelId="{FF78BF37-58F3-5545-B89D-4D400644B0EE}" type="presOf" srcId="{4695A290-B3D2-1944-83FA-6BEF30FEF1B6}" destId="{78FF1D93-B1A7-EC4D-B4AE-9716ECD96F07}" srcOrd="0" destOrd="0" presId="urn:microsoft.com/office/officeart/2005/8/layout/list1"/>
    <dgm:cxn modelId="{7A225A3D-5634-C94E-A753-E46468D5F074}" type="presOf" srcId="{B95FA248-1343-C14D-8C21-59EAFC73CC94}" destId="{BA36F59A-75C2-4445-AF6B-F7E2E9BBD8C7}" srcOrd="0" destOrd="0" presId="urn:microsoft.com/office/officeart/2005/8/layout/list1"/>
    <dgm:cxn modelId="{053E5A63-F46C-D94D-81F1-9A9526462465}" type="presOf" srcId="{EC99C306-A9FD-6540-8B76-CF000BC90351}" destId="{177C6B0C-9EC7-8A4B-9693-595E5BA85392}" srcOrd="0" destOrd="0" presId="urn:microsoft.com/office/officeart/2005/8/layout/list1"/>
    <dgm:cxn modelId="{2BCCA743-7EDE-584F-9564-5A22398E8470}" srcId="{5066A5D5-91E2-9146-880D-096A480C6FCD}" destId="{F79799ED-377F-6D43-9FBB-CB8A0E95DE82}" srcOrd="0" destOrd="0" parTransId="{E5C04F4B-84F7-574B-99D8-60ABEEB9654E}" sibTransId="{F51AFF9E-3B42-3D49-9612-984EAE85AF73}"/>
    <dgm:cxn modelId="{C80C7F49-7F0A-F147-879D-F624CCD6B30A}" type="presOf" srcId="{F5B348E4-CE7A-5B41-8150-5AE027D1BA02}" destId="{BA36F59A-75C2-4445-AF6B-F7E2E9BBD8C7}" srcOrd="0" destOrd="2" presId="urn:microsoft.com/office/officeart/2005/8/layout/list1"/>
    <dgm:cxn modelId="{78838D76-05F7-7742-84BF-9EC05AEEE4CA}" type="presOf" srcId="{F79799ED-377F-6D43-9FBB-CB8A0E95DE82}" destId="{129D86C5-B349-B249-9B7A-A09BDCE643A3}" srcOrd="1" destOrd="0" presId="urn:microsoft.com/office/officeart/2005/8/layout/list1"/>
    <dgm:cxn modelId="{5299ED58-26FE-3541-9A1A-F847E78E365E}" type="presOf" srcId="{BBC12B89-1E35-1541-B6D5-0DA3C5EFEC2D}" destId="{63AE9741-9644-8A4F-A41C-B2722F465196}" srcOrd="0" destOrd="0" presId="urn:microsoft.com/office/officeart/2005/8/layout/list1"/>
    <dgm:cxn modelId="{3979B559-7C9B-894A-9018-9A4AF5C57388}" srcId="{D69D301D-3813-AB49-9956-F9D0CCD29793}" destId="{F5B348E4-CE7A-5B41-8150-5AE027D1BA02}" srcOrd="2" destOrd="0" parTransId="{0A18D39E-87DD-984A-ADA2-E014AEC0F361}" sibTransId="{D7F24014-5F2B-AF4B-84DC-CED8F83E3E39}"/>
    <dgm:cxn modelId="{82C8467E-4A55-F747-8B46-134FFB015FDB}" type="presOf" srcId="{BBC12B89-1E35-1541-B6D5-0DA3C5EFEC2D}" destId="{049C8206-A4B5-724E-B3E3-055514E4F640}" srcOrd="1" destOrd="0" presId="urn:microsoft.com/office/officeart/2005/8/layout/list1"/>
    <dgm:cxn modelId="{A1094B97-E696-1746-879D-9503DEEAF685}" srcId="{D69D301D-3813-AB49-9956-F9D0CCD29793}" destId="{F9806AB3-76B8-5F46-8F48-553D996DF9A3}" srcOrd="3" destOrd="0" parTransId="{D260F01B-6726-2C4C-9196-C668E9042101}" sibTransId="{697D79D1-262B-814A-9B0F-CF71DDBE806B}"/>
    <dgm:cxn modelId="{2B110AA9-1EF4-AE4F-9407-C281A8F5BF84}" srcId="{BBC12B89-1E35-1541-B6D5-0DA3C5EFEC2D}" destId="{EC99C306-A9FD-6540-8B76-CF000BC90351}" srcOrd="0" destOrd="0" parTransId="{802449F9-7429-BA4B-8CF6-764054F4A62E}" sibTransId="{7B53E098-C4F8-D64D-8247-6525CD6E754D}"/>
    <dgm:cxn modelId="{60C41CBC-BA10-4041-8BA1-BF45045E3690}" type="presOf" srcId="{D69D301D-3813-AB49-9956-F9D0CCD29793}" destId="{B1F7B6C0-4AD0-2141-B7A3-C0AEA7DF6EF6}" srcOrd="0" destOrd="0" presId="urn:microsoft.com/office/officeart/2005/8/layout/list1"/>
    <dgm:cxn modelId="{31D4BEC2-9EF6-6F4E-AFBF-07BCD84E84D0}" type="presOf" srcId="{F9806AB3-76B8-5F46-8F48-553D996DF9A3}" destId="{BA36F59A-75C2-4445-AF6B-F7E2E9BBD8C7}" srcOrd="0" destOrd="3" presId="urn:microsoft.com/office/officeart/2005/8/layout/list1"/>
    <dgm:cxn modelId="{FCF983C8-91E7-CD4B-825B-D766BCCE154D}" srcId="{D69D301D-3813-AB49-9956-F9D0CCD29793}" destId="{B95FA248-1343-C14D-8C21-59EAFC73CC94}" srcOrd="0" destOrd="0" parTransId="{3DDB5B1A-D3DE-E744-B621-2C5C2167F961}" sibTransId="{9C5E9BAA-1D1A-3146-80BF-FC99BB6BC39B}"/>
    <dgm:cxn modelId="{E91A6FCE-E9A7-8C45-AB79-91BBFDB77320}" srcId="{F79799ED-377F-6D43-9FBB-CB8A0E95DE82}" destId="{4695A290-B3D2-1944-83FA-6BEF30FEF1B6}" srcOrd="0" destOrd="0" parTransId="{749E3273-0C78-004A-A5D8-E0F12024B416}" sibTransId="{2F942667-C3D6-A94D-878A-FE3D7A862625}"/>
    <dgm:cxn modelId="{F4092EE1-B60F-4F45-A92E-013C83669B13}" type="presOf" srcId="{F79799ED-377F-6D43-9FBB-CB8A0E95DE82}" destId="{EEBD77D6-96E4-9E4F-98D9-D907C047922E}" srcOrd="0" destOrd="0" presId="urn:microsoft.com/office/officeart/2005/8/layout/list1"/>
    <dgm:cxn modelId="{AA70B7F1-D6B3-F047-A7BB-3A79F035E07B}" type="presOf" srcId="{D69D301D-3813-AB49-9956-F9D0CCD29793}" destId="{0509F58E-3F2E-8C49-84B4-D18E914CAD90}" srcOrd="1" destOrd="0" presId="urn:microsoft.com/office/officeart/2005/8/layout/list1"/>
    <dgm:cxn modelId="{4F8A25FB-B760-3A4A-A1E2-0F9EDAA6F538}" srcId="{5066A5D5-91E2-9146-880D-096A480C6FCD}" destId="{BBC12B89-1E35-1541-B6D5-0DA3C5EFEC2D}" srcOrd="1" destOrd="0" parTransId="{6468F085-CDB6-B945-AC5D-46059EB01F15}" sibTransId="{361BE693-46D9-5E40-ADAD-83C89F171981}"/>
    <dgm:cxn modelId="{4FB73654-E017-604F-A5C0-5FEB4A1505C6}" type="presParOf" srcId="{A5AE87FA-8100-A34A-B7AD-B6979AAFF530}" destId="{E398919F-0C65-F24D-9329-37C9065C95D6}" srcOrd="0" destOrd="0" presId="urn:microsoft.com/office/officeart/2005/8/layout/list1"/>
    <dgm:cxn modelId="{E96EED0E-E185-7D40-AB74-7D5BC9ED0C33}" type="presParOf" srcId="{E398919F-0C65-F24D-9329-37C9065C95D6}" destId="{EEBD77D6-96E4-9E4F-98D9-D907C047922E}" srcOrd="0" destOrd="0" presId="urn:microsoft.com/office/officeart/2005/8/layout/list1"/>
    <dgm:cxn modelId="{74DBADA7-2055-7846-893C-B73F209613BC}" type="presParOf" srcId="{E398919F-0C65-F24D-9329-37C9065C95D6}" destId="{129D86C5-B349-B249-9B7A-A09BDCE643A3}" srcOrd="1" destOrd="0" presId="urn:microsoft.com/office/officeart/2005/8/layout/list1"/>
    <dgm:cxn modelId="{40F19A31-4610-D140-B796-E873F7EA98F5}" type="presParOf" srcId="{A5AE87FA-8100-A34A-B7AD-B6979AAFF530}" destId="{A5C0C48D-5195-B24C-B7CE-8A86D261DD71}" srcOrd="1" destOrd="0" presId="urn:microsoft.com/office/officeart/2005/8/layout/list1"/>
    <dgm:cxn modelId="{BBF4F3B9-7D4E-2E4C-822F-A4639B430D09}" type="presParOf" srcId="{A5AE87FA-8100-A34A-B7AD-B6979AAFF530}" destId="{78FF1D93-B1A7-EC4D-B4AE-9716ECD96F07}" srcOrd="2" destOrd="0" presId="urn:microsoft.com/office/officeart/2005/8/layout/list1"/>
    <dgm:cxn modelId="{22E502CE-93F3-824E-BB4F-3BFA522213CB}" type="presParOf" srcId="{A5AE87FA-8100-A34A-B7AD-B6979AAFF530}" destId="{30C9BB37-F568-B142-B9DB-9C587A76B043}" srcOrd="3" destOrd="0" presId="urn:microsoft.com/office/officeart/2005/8/layout/list1"/>
    <dgm:cxn modelId="{10516DDB-064D-C54E-B0FE-0BE0FC3F79F7}" type="presParOf" srcId="{A5AE87FA-8100-A34A-B7AD-B6979AAFF530}" destId="{922808DD-6EBC-3844-BEE3-1148E63C5031}" srcOrd="4" destOrd="0" presId="urn:microsoft.com/office/officeart/2005/8/layout/list1"/>
    <dgm:cxn modelId="{19A6C773-3FF8-8945-8239-BC0D111029DB}" type="presParOf" srcId="{922808DD-6EBC-3844-BEE3-1148E63C5031}" destId="{63AE9741-9644-8A4F-A41C-B2722F465196}" srcOrd="0" destOrd="0" presId="urn:microsoft.com/office/officeart/2005/8/layout/list1"/>
    <dgm:cxn modelId="{493E4E73-D0C7-0B49-B2B9-0EE1B2D7BB0B}" type="presParOf" srcId="{922808DD-6EBC-3844-BEE3-1148E63C5031}" destId="{049C8206-A4B5-724E-B3E3-055514E4F640}" srcOrd="1" destOrd="0" presId="urn:microsoft.com/office/officeart/2005/8/layout/list1"/>
    <dgm:cxn modelId="{634A3091-AD61-B845-A5B7-F58BAECA950F}" type="presParOf" srcId="{A5AE87FA-8100-A34A-B7AD-B6979AAFF530}" destId="{441390D4-052A-8949-BE46-FEDEDF714B18}" srcOrd="5" destOrd="0" presId="urn:microsoft.com/office/officeart/2005/8/layout/list1"/>
    <dgm:cxn modelId="{03119882-6767-2049-B2D8-53D3916A9137}" type="presParOf" srcId="{A5AE87FA-8100-A34A-B7AD-B6979AAFF530}" destId="{177C6B0C-9EC7-8A4B-9693-595E5BA85392}" srcOrd="6" destOrd="0" presId="urn:microsoft.com/office/officeart/2005/8/layout/list1"/>
    <dgm:cxn modelId="{8C5C823B-DFB7-6247-8791-CB3FEE6E6614}" type="presParOf" srcId="{A5AE87FA-8100-A34A-B7AD-B6979AAFF530}" destId="{CDC401D4-6998-2D40-A675-5484869BB514}" srcOrd="7" destOrd="0" presId="urn:microsoft.com/office/officeart/2005/8/layout/list1"/>
    <dgm:cxn modelId="{5AFFC176-D6EA-3241-9258-861DAEC1D947}" type="presParOf" srcId="{A5AE87FA-8100-A34A-B7AD-B6979AAFF530}" destId="{C14E99EC-60BA-5A49-A2E3-AAF2B545DC56}" srcOrd="8" destOrd="0" presId="urn:microsoft.com/office/officeart/2005/8/layout/list1"/>
    <dgm:cxn modelId="{43734C91-0CB1-694A-BFA4-3C9C945E0D78}" type="presParOf" srcId="{C14E99EC-60BA-5A49-A2E3-AAF2B545DC56}" destId="{B1F7B6C0-4AD0-2141-B7A3-C0AEA7DF6EF6}" srcOrd="0" destOrd="0" presId="urn:microsoft.com/office/officeart/2005/8/layout/list1"/>
    <dgm:cxn modelId="{9A929BFA-1D53-8040-A06D-8CD6705A05AF}" type="presParOf" srcId="{C14E99EC-60BA-5A49-A2E3-AAF2B545DC56}" destId="{0509F58E-3F2E-8C49-84B4-D18E914CAD90}" srcOrd="1" destOrd="0" presId="urn:microsoft.com/office/officeart/2005/8/layout/list1"/>
    <dgm:cxn modelId="{B029175B-6EC1-4E46-B811-F605DEEEE10C}" type="presParOf" srcId="{A5AE87FA-8100-A34A-B7AD-B6979AAFF530}" destId="{38F129F8-62C5-1D45-A165-CABA2C84FEFA}" srcOrd="9" destOrd="0" presId="urn:microsoft.com/office/officeart/2005/8/layout/list1"/>
    <dgm:cxn modelId="{06A0C83C-D3A8-1241-9872-8FAB631CBA37}" type="presParOf" srcId="{A5AE87FA-8100-A34A-B7AD-B6979AAFF530}" destId="{BA36F59A-75C2-4445-AF6B-F7E2E9BBD8C7}"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2C0516C-B13E-1043-A298-33EA116DC4A4}" type="doc">
      <dgm:prSet loTypeId="urn:microsoft.com/office/officeart/2005/8/layout/default#2" loCatId="list" qsTypeId="urn:microsoft.com/office/officeart/2005/8/quickstyle/simple4" qsCatId="simple" csTypeId="urn:microsoft.com/office/officeart/2005/8/colors/accent6_3" csCatId="accent6"/>
      <dgm:spPr/>
      <dgm:t>
        <a:bodyPr/>
        <a:lstStyle/>
        <a:p>
          <a:endParaRPr lang="en-US"/>
        </a:p>
      </dgm:t>
    </dgm:pt>
    <dgm:pt modelId="{2A57858C-2BBE-D04D-8DE0-52EE95C38CA9}">
      <dgm:prSet/>
      <dgm:spPr/>
      <dgm:t>
        <a:bodyPr/>
        <a:lstStyle/>
        <a:p>
          <a:pPr rtl="0"/>
          <a:r>
            <a:rPr lang="en-US" b="1" dirty="0">
              <a:solidFill>
                <a:schemeClr val="bg1"/>
              </a:solidFill>
              <a:latin typeface="+mj-lt"/>
            </a:rPr>
            <a:t>Involves conducting an informal, pragmatic risk analysis on organization’s IT systems</a:t>
          </a:r>
        </a:p>
      </dgm:t>
    </dgm:pt>
    <dgm:pt modelId="{954D84FE-0261-F547-A60E-C1CC82ABA4A1}" type="parTrans" cxnId="{F257D48E-B440-D741-A6F1-453919363048}">
      <dgm:prSet/>
      <dgm:spPr/>
      <dgm:t>
        <a:bodyPr/>
        <a:lstStyle/>
        <a:p>
          <a:endParaRPr lang="en-US"/>
        </a:p>
      </dgm:t>
    </dgm:pt>
    <dgm:pt modelId="{0AE44805-AA6D-FB41-B199-CD942AED48A4}" type="sibTrans" cxnId="{F257D48E-B440-D741-A6F1-453919363048}">
      <dgm:prSet/>
      <dgm:spPr/>
      <dgm:t>
        <a:bodyPr/>
        <a:lstStyle/>
        <a:p>
          <a:endParaRPr lang="en-US"/>
        </a:p>
      </dgm:t>
    </dgm:pt>
    <dgm:pt modelId="{B20EDA8B-8B7B-D948-BF96-9FBBC3FCBD37}">
      <dgm:prSet/>
      <dgm:spPr/>
      <dgm:t>
        <a:bodyPr/>
        <a:lstStyle/>
        <a:p>
          <a:pPr rtl="0"/>
          <a:r>
            <a:rPr lang="en-US" b="1" dirty="0">
              <a:solidFill>
                <a:schemeClr val="bg1"/>
              </a:solidFill>
              <a:latin typeface="+mj-lt"/>
            </a:rPr>
            <a:t>Exploits knowledge and expertise of analyst</a:t>
          </a:r>
        </a:p>
      </dgm:t>
    </dgm:pt>
    <dgm:pt modelId="{7D01EB28-4B62-DC42-9FCF-8F9C33553C34}" type="parTrans" cxnId="{0DAD35D6-E934-9245-B127-F4C87F663B0E}">
      <dgm:prSet/>
      <dgm:spPr/>
      <dgm:t>
        <a:bodyPr/>
        <a:lstStyle/>
        <a:p>
          <a:endParaRPr lang="en-US"/>
        </a:p>
      </dgm:t>
    </dgm:pt>
    <dgm:pt modelId="{8FC57874-0162-4D44-AF0F-AC8A95AA8CD6}" type="sibTrans" cxnId="{0DAD35D6-E934-9245-B127-F4C87F663B0E}">
      <dgm:prSet/>
      <dgm:spPr/>
      <dgm:t>
        <a:bodyPr/>
        <a:lstStyle/>
        <a:p>
          <a:endParaRPr lang="en-US"/>
        </a:p>
      </dgm:t>
    </dgm:pt>
    <dgm:pt modelId="{AA5F80DB-A98D-B74F-A111-A31D3D5CD497}">
      <dgm:prSet/>
      <dgm:spPr/>
      <dgm:t>
        <a:bodyPr/>
        <a:lstStyle/>
        <a:p>
          <a:pPr rtl="0"/>
          <a:r>
            <a:rPr lang="en-US" b="1">
              <a:solidFill>
                <a:schemeClr val="bg1"/>
              </a:solidFill>
              <a:latin typeface="+mj-lt"/>
            </a:rPr>
            <a:t>Fairly quick and cheap</a:t>
          </a:r>
        </a:p>
      </dgm:t>
    </dgm:pt>
    <dgm:pt modelId="{8FE328AD-1C02-8D4E-9E71-02BFA60C30A4}" type="parTrans" cxnId="{CFA9F622-D78E-2540-9006-FB009C9BAF34}">
      <dgm:prSet/>
      <dgm:spPr/>
      <dgm:t>
        <a:bodyPr/>
        <a:lstStyle/>
        <a:p>
          <a:endParaRPr lang="en-US"/>
        </a:p>
      </dgm:t>
    </dgm:pt>
    <dgm:pt modelId="{78CB8566-7A5F-2644-9887-08120592FBF7}" type="sibTrans" cxnId="{CFA9F622-D78E-2540-9006-FB009C9BAF34}">
      <dgm:prSet/>
      <dgm:spPr/>
      <dgm:t>
        <a:bodyPr/>
        <a:lstStyle/>
        <a:p>
          <a:endParaRPr lang="en-US"/>
        </a:p>
      </dgm:t>
    </dgm:pt>
    <dgm:pt modelId="{15FAB895-8CB9-9B49-8125-44D98B42A690}">
      <dgm:prSet/>
      <dgm:spPr/>
      <dgm:t>
        <a:bodyPr/>
        <a:lstStyle/>
        <a:p>
          <a:pPr rtl="0"/>
          <a:r>
            <a:rPr lang="en-US" b="1">
              <a:solidFill>
                <a:schemeClr val="bg1"/>
              </a:solidFill>
              <a:latin typeface="+mj-lt"/>
            </a:rPr>
            <a:t>Judgments can be made about vulnerabilities and risks that baseline approach would not address</a:t>
          </a:r>
        </a:p>
      </dgm:t>
    </dgm:pt>
    <dgm:pt modelId="{563DE47D-4BF9-F04B-9AE8-379D146BD73D}" type="parTrans" cxnId="{8B3D4D45-B486-7C4B-B976-73F60BAF6DD9}">
      <dgm:prSet/>
      <dgm:spPr/>
      <dgm:t>
        <a:bodyPr/>
        <a:lstStyle/>
        <a:p>
          <a:endParaRPr lang="en-US"/>
        </a:p>
      </dgm:t>
    </dgm:pt>
    <dgm:pt modelId="{5917F969-3FD8-2049-81EC-E3562957CBE2}" type="sibTrans" cxnId="{8B3D4D45-B486-7C4B-B976-73F60BAF6DD9}">
      <dgm:prSet/>
      <dgm:spPr/>
      <dgm:t>
        <a:bodyPr/>
        <a:lstStyle/>
        <a:p>
          <a:endParaRPr lang="en-US"/>
        </a:p>
      </dgm:t>
    </dgm:pt>
    <dgm:pt modelId="{19DC7F8E-B240-264F-8C11-7BED88072C63}">
      <dgm:prSet/>
      <dgm:spPr/>
      <dgm:t>
        <a:bodyPr/>
        <a:lstStyle/>
        <a:p>
          <a:pPr rtl="0"/>
          <a:r>
            <a:rPr lang="en-US" b="1" dirty="0">
              <a:solidFill>
                <a:schemeClr val="bg1"/>
              </a:solidFill>
              <a:latin typeface="+mj-lt"/>
            </a:rPr>
            <a:t>Some risks may be incorrectly assessed</a:t>
          </a:r>
        </a:p>
      </dgm:t>
    </dgm:pt>
    <dgm:pt modelId="{48BFF6BE-F928-AC4C-A2E1-179D534BF446}" type="parTrans" cxnId="{CCAC4BFA-3716-3741-BA24-5B5153FF97F2}">
      <dgm:prSet/>
      <dgm:spPr/>
      <dgm:t>
        <a:bodyPr/>
        <a:lstStyle/>
        <a:p>
          <a:endParaRPr lang="en-US"/>
        </a:p>
      </dgm:t>
    </dgm:pt>
    <dgm:pt modelId="{BE7B2E5A-4769-E74D-997C-F27D696B6102}" type="sibTrans" cxnId="{CCAC4BFA-3716-3741-BA24-5B5153FF97F2}">
      <dgm:prSet/>
      <dgm:spPr/>
      <dgm:t>
        <a:bodyPr/>
        <a:lstStyle/>
        <a:p>
          <a:endParaRPr lang="en-US"/>
        </a:p>
      </dgm:t>
    </dgm:pt>
    <dgm:pt modelId="{BD28DBB6-C4DD-D74F-BEF0-3A4C1CF73D9A}">
      <dgm:prSet/>
      <dgm:spPr/>
      <dgm:t>
        <a:bodyPr/>
        <a:lstStyle/>
        <a:p>
          <a:pPr rtl="0"/>
          <a:r>
            <a:rPr lang="en-US" b="1">
              <a:solidFill>
                <a:schemeClr val="bg1"/>
              </a:solidFill>
              <a:latin typeface="+mj-lt"/>
            </a:rPr>
            <a:t>Skewed by analyst’s views, varies over time</a:t>
          </a:r>
        </a:p>
      </dgm:t>
    </dgm:pt>
    <dgm:pt modelId="{AD645BF4-A838-7946-A9D0-29942EC23D93}" type="parTrans" cxnId="{A4CADF72-86F4-B24C-BA62-1A0D2AE697C4}">
      <dgm:prSet/>
      <dgm:spPr/>
      <dgm:t>
        <a:bodyPr/>
        <a:lstStyle/>
        <a:p>
          <a:endParaRPr lang="en-US"/>
        </a:p>
      </dgm:t>
    </dgm:pt>
    <dgm:pt modelId="{3430F276-F137-B548-9657-0E956A1E8718}" type="sibTrans" cxnId="{A4CADF72-86F4-B24C-BA62-1A0D2AE697C4}">
      <dgm:prSet/>
      <dgm:spPr/>
      <dgm:t>
        <a:bodyPr/>
        <a:lstStyle/>
        <a:p>
          <a:endParaRPr lang="en-US"/>
        </a:p>
      </dgm:t>
    </dgm:pt>
    <dgm:pt modelId="{BFFEF84E-5E1E-F549-974D-E52A7D42E9E2}">
      <dgm:prSet/>
      <dgm:spPr/>
      <dgm:t>
        <a:bodyPr/>
        <a:lstStyle/>
        <a:p>
          <a:pPr rtl="0"/>
          <a:r>
            <a:rPr lang="en-US" b="1" dirty="0">
              <a:solidFill>
                <a:schemeClr val="bg1"/>
              </a:solidFill>
              <a:latin typeface="+mj-lt"/>
            </a:rPr>
            <a:t>Suitable for small to medium sized organizations where IT systems are not necessarily essential</a:t>
          </a:r>
        </a:p>
      </dgm:t>
    </dgm:pt>
    <dgm:pt modelId="{A10B8917-C818-A947-9094-A9F3FCB1AD66}" type="parTrans" cxnId="{FE5AB739-4FF1-2142-99A6-9FFDBE45F00F}">
      <dgm:prSet/>
      <dgm:spPr/>
      <dgm:t>
        <a:bodyPr/>
        <a:lstStyle/>
        <a:p>
          <a:endParaRPr lang="en-US"/>
        </a:p>
      </dgm:t>
    </dgm:pt>
    <dgm:pt modelId="{460ACD97-3BDA-EA45-82A3-33B872591177}" type="sibTrans" cxnId="{FE5AB739-4FF1-2142-99A6-9FFDBE45F00F}">
      <dgm:prSet/>
      <dgm:spPr/>
      <dgm:t>
        <a:bodyPr/>
        <a:lstStyle/>
        <a:p>
          <a:endParaRPr lang="en-US"/>
        </a:p>
      </dgm:t>
    </dgm:pt>
    <dgm:pt modelId="{41995EC5-A2F8-D64C-83F8-E02A14283D59}" type="pres">
      <dgm:prSet presAssocID="{52C0516C-B13E-1043-A298-33EA116DC4A4}" presName="diagram" presStyleCnt="0">
        <dgm:presLayoutVars>
          <dgm:dir/>
          <dgm:resizeHandles val="exact"/>
        </dgm:presLayoutVars>
      </dgm:prSet>
      <dgm:spPr/>
    </dgm:pt>
    <dgm:pt modelId="{176AD136-B7C9-274B-BAA3-ED6F6C9CCA25}" type="pres">
      <dgm:prSet presAssocID="{2A57858C-2BBE-D04D-8DE0-52EE95C38CA9}" presName="node" presStyleLbl="node1" presStyleIdx="0" presStyleCnt="7">
        <dgm:presLayoutVars>
          <dgm:bulletEnabled val="1"/>
        </dgm:presLayoutVars>
      </dgm:prSet>
      <dgm:spPr/>
    </dgm:pt>
    <dgm:pt modelId="{56A36EEC-7861-0643-B2D3-4DB2D14D2BAC}" type="pres">
      <dgm:prSet presAssocID="{0AE44805-AA6D-FB41-B199-CD942AED48A4}" presName="sibTrans" presStyleCnt="0"/>
      <dgm:spPr/>
    </dgm:pt>
    <dgm:pt modelId="{DBDFDA52-54DF-FD4F-AF18-F58A40344FFD}" type="pres">
      <dgm:prSet presAssocID="{B20EDA8B-8B7B-D948-BF96-9FBBC3FCBD37}" presName="node" presStyleLbl="node1" presStyleIdx="1" presStyleCnt="7">
        <dgm:presLayoutVars>
          <dgm:bulletEnabled val="1"/>
        </dgm:presLayoutVars>
      </dgm:prSet>
      <dgm:spPr/>
    </dgm:pt>
    <dgm:pt modelId="{49D54C8F-A7E8-234D-9F00-D7A879C40D04}" type="pres">
      <dgm:prSet presAssocID="{8FC57874-0162-4D44-AF0F-AC8A95AA8CD6}" presName="sibTrans" presStyleCnt="0"/>
      <dgm:spPr/>
    </dgm:pt>
    <dgm:pt modelId="{691FA8D8-FAA7-5A43-8034-FB5E02C27D1C}" type="pres">
      <dgm:prSet presAssocID="{AA5F80DB-A98D-B74F-A111-A31D3D5CD497}" presName="node" presStyleLbl="node1" presStyleIdx="2" presStyleCnt="7">
        <dgm:presLayoutVars>
          <dgm:bulletEnabled val="1"/>
        </dgm:presLayoutVars>
      </dgm:prSet>
      <dgm:spPr/>
    </dgm:pt>
    <dgm:pt modelId="{4F738295-FAD5-3146-B215-DA2C34D4BCC1}" type="pres">
      <dgm:prSet presAssocID="{78CB8566-7A5F-2644-9887-08120592FBF7}" presName="sibTrans" presStyleCnt="0"/>
      <dgm:spPr/>
    </dgm:pt>
    <dgm:pt modelId="{43F73BA4-37E8-5C43-958E-410D6A2C3C31}" type="pres">
      <dgm:prSet presAssocID="{15FAB895-8CB9-9B49-8125-44D98B42A690}" presName="node" presStyleLbl="node1" presStyleIdx="3" presStyleCnt="7">
        <dgm:presLayoutVars>
          <dgm:bulletEnabled val="1"/>
        </dgm:presLayoutVars>
      </dgm:prSet>
      <dgm:spPr/>
    </dgm:pt>
    <dgm:pt modelId="{5D9A8E77-A076-BA4C-AA92-06301CFB20F6}" type="pres">
      <dgm:prSet presAssocID="{5917F969-3FD8-2049-81EC-E3562957CBE2}" presName="sibTrans" presStyleCnt="0"/>
      <dgm:spPr/>
    </dgm:pt>
    <dgm:pt modelId="{AEEE60DB-6458-F746-A183-1711429D5185}" type="pres">
      <dgm:prSet presAssocID="{19DC7F8E-B240-264F-8C11-7BED88072C63}" presName="node" presStyleLbl="node1" presStyleIdx="4" presStyleCnt="7">
        <dgm:presLayoutVars>
          <dgm:bulletEnabled val="1"/>
        </dgm:presLayoutVars>
      </dgm:prSet>
      <dgm:spPr/>
    </dgm:pt>
    <dgm:pt modelId="{1C651A72-DDCD-FE4C-B127-A3A66DAFEF99}" type="pres">
      <dgm:prSet presAssocID="{BE7B2E5A-4769-E74D-997C-F27D696B6102}" presName="sibTrans" presStyleCnt="0"/>
      <dgm:spPr/>
    </dgm:pt>
    <dgm:pt modelId="{79EB3C42-4ABA-5C4E-8FBD-D211A4BD5743}" type="pres">
      <dgm:prSet presAssocID="{BD28DBB6-C4DD-D74F-BEF0-3A4C1CF73D9A}" presName="node" presStyleLbl="node1" presStyleIdx="5" presStyleCnt="7">
        <dgm:presLayoutVars>
          <dgm:bulletEnabled val="1"/>
        </dgm:presLayoutVars>
      </dgm:prSet>
      <dgm:spPr/>
    </dgm:pt>
    <dgm:pt modelId="{11DFF456-B843-7541-B349-995EF782AB67}" type="pres">
      <dgm:prSet presAssocID="{3430F276-F137-B548-9657-0E956A1E8718}" presName="sibTrans" presStyleCnt="0"/>
      <dgm:spPr/>
    </dgm:pt>
    <dgm:pt modelId="{7E7614A5-6B20-E94D-95D9-EF0CD561E626}" type="pres">
      <dgm:prSet presAssocID="{BFFEF84E-5E1E-F549-974D-E52A7D42E9E2}" presName="node" presStyleLbl="node1" presStyleIdx="6" presStyleCnt="7">
        <dgm:presLayoutVars>
          <dgm:bulletEnabled val="1"/>
        </dgm:presLayoutVars>
      </dgm:prSet>
      <dgm:spPr/>
    </dgm:pt>
  </dgm:ptLst>
  <dgm:cxnLst>
    <dgm:cxn modelId="{CFA9F622-D78E-2540-9006-FB009C9BAF34}" srcId="{52C0516C-B13E-1043-A298-33EA116DC4A4}" destId="{AA5F80DB-A98D-B74F-A111-A31D3D5CD497}" srcOrd="2" destOrd="0" parTransId="{8FE328AD-1C02-8D4E-9E71-02BFA60C30A4}" sibTransId="{78CB8566-7A5F-2644-9887-08120592FBF7}"/>
    <dgm:cxn modelId="{497ED328-E2A6-E34B-80A0-FC20C0882F90}" type="presOf" srcId="{BD28DBB6-C4DD-D74F-BEF0-3A4C1CF73D9A}" destId="{79EB3C42-4ABA-5C4E-8FBD-D211A4BD5743}" srcOrd="0" destOrd="0" presId="urn:microsoft.com/office/officeart/2005/8/layout/default#2"/>
    <dgm:cxn modelId="{6F15FA2C-189F-3944-AEB7-2B11ABEB02E5}" type="presOf" srcId="{BFFEF84E-5E1E-F549-974D-E52A7D42E9E2}" destId="{7E7614A5-6B20-E94D-95D9-EF0CD561E626}" srcOrd="0" destOrd="0" presId="urn:microsoft.com/office/officeart/2005/8/layout/default#2"/>
    <dgm:cxn modelId="{86702834-F18E-5642-8D38-5817B5E156BE}" type="presOf" srcId="{2A57858C-2BBE-D04D-8DE0-52EE95C38CA9}" destId="{176AD136-B7C9-274B-BAA3-ED6F6C9CCA25}" srcOrd="0" destOrd="0" presId="urn:microsoft.com/office/officeart/2005/8/layout/default#2"/>
    <dgm:cxn modelId="{FE5AB739-4FF1-2142-99A6-9FFDBE45F00F}" srcId="{52C0516C-B13E-1043-A298-33EA116DC4A4}" destId="{BFFEF84E-5E1E-F549-974D-E52A7D42E9E2}" srcOrd="6" destOrd="0" parTransId="{A10B8917-C818-A947-9094-A9F3FCB1AD66}" sibTransId="{460ACD97-3BDA-EA45-82A3-33B872591177}"/>
    <dgm:cxn modelId="{1053C05C-194F-0740-AFF0-01ED4ADEAD7E}" type="presOf" srcId="{AA5F80DB-A98D-B74F-A111-A31D3D5CD497}" destId="{691FA8D8-FAA7-5A43-8034-FB5E02C27D1C}" srcOrd="0" destOrd="0" presId="urn:microsoft.com/office/officeart/2005/8/layout/default#2"/>
    <dgm:cxn modelId="{8B3D4D45-B486-7C4B-B976-73F60BAF6DD9}" srcId="{52C0516C-B13E-1043-A298-33EA116DC4A4}" destId="{15FAB895-8CB9-9B49-8125-44D98B42A690}" srcOrd="3" destOrd="0" parTransId="{563DE47D-4BF9-F04B-9AE8-379D146BD73D}" sibTransId="{5917F969-3FD8-2049-81EC-E3562957CBE2}"/>
    <dgm:cxn modelId="{A4CADF72-86F4-B24C-BA62-1A0D2AE697C4}" srcId="{52C0516C-B13E-1043-A298-33EA116DC4A4}" destId="{BD28DBB6-C4DD-D74F-BEF0-3A4C1CF73D9A}" srcOrd="5" destOrd="0" parTransId="{AD645BF4-A838-7946-A9D0-29942EC23D93}" sibTransId="{3430F276-F137-B548-9657-0E956A1E8718}"/>
    <dgm:cxn modelId="{4F90F179-5BD5-5D43-BC74-57BD6AFA301D}" type="presOf" srcId="{19DC7F8E-B240-264F-8C11-7BED88072C63}" destId="{AEEE60DB-6458-F746-A183-1711429D5185}" srcOrd="0" destOrd="0" presId="urn:microsoft.com/office/officeart/2005/8/layout/default#2"/>
    <dgm:cxn modelId="{F257D48E-B440-D741-A6F1-453919363048}" srcId="{52C0516C-B13E-1043-A298-33EA116DC4A4}" destId="{2A57858C-2BBE-D04D-8DE0-52EE95C38CA9}" srcOrd="0" destOrd="0" parTransId="{954D84FE-0261-F547-A60E-C1CC82ABA4A1}" sibTransId="{0AE44805-AA6D-FB41-B199-CD942AED48A4}"/>
    <dgm:cxn modelId="{3810ADCE-5681-954E-B5C5-0CA1BFF23B56}" type="presOf" srcId="{15FAB895-8CB9-9B49-8125-44D98B42A690}" destId="{43F73BA4-37E8-5C43-958E-410D6A2C3C31}" srcOrd="0" destOrd="0" presId="urn:microsoft.com/office/officeart/2005/8/layout/default#2"/>
    <dgm:cxn modelId="{0DAD35D6-E934-9245-B127-F4C87F663B0E}" srcId="{52C0516C-B13E-1043-A298-33EA116DC4A4}" destId="{B20EDA8B-8B7B-D948-BF96-9FBBC3FCBD37}" srcOrd="1" destOrd="0" parTransId="{7D01EB28-4B62-DC42-9FCF-8F9C33553C34}" sibTransId="{8FC57874-0162-4D44-AF0F-AC8A95AA8CD6}"/>
    <dgm:cxn modelId="{C3DAE7F1-EFF1-D241-BF1C-39643BA1446E}" type="presOf" srcId="{B20EDA8B-8B7B-D948-BF96-9FBBC3FCBD37}" destId="{DBDFDA52-54DF-FD4F-AF18-F58A40344FFD}" srcOrd="0" destOrd="0" presId="urn:microsoft.com/office/officeart/2005/8/layout/default#2"/>
    <dgm:cxn modelId="{F18E3FF2-AEDA-EA44-B635-03663005ED0C}" type="presOf" srcId="{52C0516C-B13E-1043-A298-33EA116DC4A4}" destId="{41995EC5-A2F8-D64C-83F8-E02A14283D59}" srcOrd="0" destOrd="0" presId="urn:microsoft.com/office/officeart/2005/8/layout/default#2"/>
    <dgm:cxn modelId="{CCAC4BFA-3716-3741-BA24-5B5153FF97F2}" srcId="{52C0516C-B13E-1043-A298-33EA116DC4A4}" destId="{19DC7F8E-B240-264F-8C11-7BED88072C63}" srcOrd="4" destOrd="0" parTransId="{48BFF6BE-F928-AC4C-A2E1-179D534BF446}" sibTransId="{BE7B2E5A-4769-E74D-997C-F27D696B6102}"/>
    <dgm:cxn modelId="{4A1BC112-3BF7-BD42-8B74-C324F9CEC7BE}" type="presParOf" srcId="{41995EC5-A2F8-D64C-83F8-E02A14283D59}" destId="{176AD136-B7C9-274B-BAA3-ED6F6C9CCA25}" srcOrd="0" destOrd="0" presId="urn:microsoft.com/office/officeart/2005/8/layout/default#2"/>
    <dgm:cxn modelId="{D2BD6D2D-2753-B241-B1C9-EEA0CC5E4EF9}" type="presParOf" srcId="{41995EC5-A2F8-D64C-83F8-E02A14283D59}" destId="{56A36EEC-7861-0643-B2D3-4DB2D14D2BAC}" srcOrd="1" destOrd="0" presId="urn:microsoft.com/office/officeart/2005/8/layout/default#2"/>
    <dgm:cxn modelId="{C89D8A9C-64A9-F541-8FEF-C771BE0AC29B}" type="presParOf" srcId="{41995EC5-A2F8-D64C-83F8-E02A14283D59}" destId="{DBDFDA52-54DF-FD4F-AF18-F58A40344FFD}" srcOrd="2" destOrd="0" presId="urn:microsoft.com/office/officeart/2005/8/layout/default#2"/>
    <dgm:cxn modelId="{96DAC60F-D970-4241-A98B-ADD64ADFAB38}" type="presParOf" srcId="{41995EC5-A2F8-D64C-83F8-E02A14283D59}" destId="{49D54C8F-A7E8-234D-9F00-D7A879C40D04}" srcOrd="3" destOrd="0" presId="urn:microsoft.com/office/officeart/2005/8/layout/default#2"/>
    <dgm:cxn modelId="{55D38821-7945-BD48-8506-C609E670E8DE}" type="presParOf" srcId="{41995EC5-A2F8-D64C-83F8-E02A14283D59}" destId="{691FA8D8-FAA7-5A43-8034-FB5E02C27D1C}" srcOrd="4" destOrd="0" presId="urn:microsoft.com/office/officeart/2005/8/layout/default#2"/>
    <dgm:cxn modelId="{3634765F-EEE3-2044-9CAB-438A49896872}" type="presParOf" srcId="{41995EC5-A2F8-D64C-83F8-E02A14283D59}" destId="{4F738295-FAD5-3146-B215-DA2C34D4BCC1}" srcOrd="5" destOrd="0" presId="urn:microsoft.com/office/officeart/2005/8/layout/default#2"/>
    <dgm:cxn modelId="{0B8F2FDB-9B73-5348-AFA6-A4D6EF398F88}" type="presParOf" srcId="{41995EC5-A2F8-D64C-83F8-E02A14283D59}" destId="{43F73BA4-37E8-5C43-958E-410D6A2C3C31}" srcOrd="6" destOrd="0" presId="urn:microsoft.com/office/officeart/2005/8/layout/default#2"/>
    <dgm:cxn modelId="{4CD73401-C7C6-2447-8E70-5AAFDC9457CB}" type="presParOf" srcId="{41995EC5-A2F8-D64C-83F8-E02A14283D59}" destId="{5D9A8E77-A076-BA4C-AA92-06301CFB20F6}" srcOrd="7" destOrd="0" presId="urn:microsoft.com/office/officeart/2005/8/layout/default#2"/>
    <dgm:cxn modelId="{9D0AD352-9142-2F4B-A8DE-618B22C0D05B}" type="presParOf" srcId="{41995EC5-A2F8-D64C-83F8-E02A14283D59}" destId="{AEEE60DB-6458-F746-A183-1711429D5185}" srcOrd="8" destOrd="0" presId="urn:microsoft.com/office/officeart/2005/8/layout/default#2"/>
    <dgm:cxn modelId="{2C625DED-404C-7945-96BD-7BCFAD5760DE}" type="presParOf" srcId="{41995EC5-A2F8-D64C-83F8-E02A14283D59}" destId="{1C651A72-DDCD-FE4C-B127-A3A66DAFEF99}" srcOrd="9" destOrd="0" presId="urn:microsoft.com/office/officeart/2005/8/layout/default#2"/>
    <dgm:cxn modelId="{418EE08C-AFB5-CF4C-B551-D478AA33AEA8}" type="presParOf" srcId="{41995EC5-A2F8-D64C-83F8-E02A14283D59}" destId="{79EB3C42-4ABA-5C4E-8FBD-D211A4BD5743}" srcOrd="10" destOrd="0" presId="urn:microsoft.com/office/officeart/2005/8/layout/default#2"/>
    <dgm:cxn modelId="{312C72DF-064B-054B-936C-87F1FAE3C639}" type="presParOf" srcId="{41995EC5-A2F8-D64C-83F8-E02A14283D59}" destId="{11DFF456-B843-7541-B349-995EF782AB67}" srcOrd="11" destOrd="0" presId="urn:microsoft.com/office/officeart/2005/8/layout/default#2"/>
    <dgm:cxn modelId="{F2BA4720-58D0-534A-A614-A3DEA7BFA1C6}" type="presParOf" srcId="{41995EC5-A2F8-D64C-83F8-E02A14283D59}" destId="{7E7614A5-6B20-E94D-95D9-EF0CD561E626}" srcOrd="12"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B306831-501C-744A-B6BA-13FDC38DC6BD}" type="doc">
      <dgm:prSet loTypeId="urn:microsoft.com/office/officeart/2005/8/layout/bProcess2" loCatId="list" qsTypeId="urn:microsoft.com/office/officeart/2005/8/quickstyle/simple4" qsCatId="simple" csTypeId="urn:microsoft.com/office/officeart/2005/8/colors/accent1_2" csCatId="accent1" phldr="1"/>
      <dgm:spPr/>
      <dgm:t>
        <a:bodyPr/>
        <a:lstStyle/>
        <a:p>
          <a:endParaRPr lang="en-US"/>
        </a:p>
      </dgm:t>
    </dgm:pt>
    <dgm:pt modelId="{3976C512-6D78-EF45-8BFD-85338934E327}">
      <dgm:prSet custT="1"/>
      <dgm:spPr>
        <a:solidFill>
          <a:schemeClr val="accent3">
            <a:lumMod val="75000"/>
          </a:schemeClr>
        </a:solidFill>
      </dgm:spPr>
      <dgm:t>
        <a:bodyPr/>
        <a:lstStyle/>
        <a:p>
          <a:pPr rtl="0"/>
          <a:r>
            <a:rPr lang="en-US" sz="1600" dirty="0">
              <a:solidFill>
                <a:schemeClr val="bg1"/>
              </a:solidFill>
            </a:rPr>
            <a:t>Most comprehensive approach</a:t>
          </a:r>
        </a:p>
      </dgm:t>
    </dgm:pt>
    <dgm:pt modelId="{123210EE-F413-1F40-BD4A-35483A90BFD2}" type="parTrans" cxnId="{75639DD6-97B9-1F4A-9276-BD1A6AD7A3F1}">
      <dgm:prSet/>
      <dgm:spPr/>
      <dgm:t>
        <a:bodyPr/>
        <a:lstStyle/>
        <a:p>
          <a:endParaRPr lang="en-US"/>
        </a:p>
      </dgm:t>
    </dgm:pt>
    <dgm:pt modelId="{8642C2C7-2A6A-3B40-AAB5-1CE827E1F17C}" type="sibTrans" cxnId="{75639DD6-97B9-1F4A-9276-BD1A6AD7A3F1}">
      <dgm:prSet/>
      <dgm:spPr>
        <a:solidFill>
          <a:schemeClr val="accent3">
            <a:lumMod val="40000"/>
            <a:lumOff val="60000"/>
          </a:schemeClr>
        </a:solidFill>
      </dgm:spPr>
      <dgm:t>
        <a:bodyPr/>
        <a:lstStyle/>
        <a:p>
          <a:endParaRPr lang="en-US"/>
        </a:p>
      </dgm:t>
    </dgm:pt>
    <dgm:pt modelId="{1F8F7222-FE0E-C84F-9969-C2F850D79809}">
      <dgm:prSet custT="1"/>
      <dgm:spPr>
        <a:solidFill>
          <a:schemeClr val="accent5">
            <a:lumMod val="75000"/>
          </a:schemeClr>
        </a:solidFill>
      </dgm:spPr>
      <dgm:t>
        <a:bodyPr/>
        <a:lstStyle/>
        <a:p>
          <a:pPr rtl="0"/>
          <a:r>
            <a:rPr lang="en-US" sz="1600" dirty="0">
              <a:solidFill>
                <a:schemeClr val="bg1"/>
              </a:solidFill>
            </a:rPr>
            <a:t>Assess using formal structured process</a:t>
          </a:r>
        </a:p>
      </dgm:t>
    </dgm:pt>
    <dgm:pt modelId="{DF1B64D8-811B-7149-97F8-59FD693B852F}" type="parTrans" cxnId="{F3B3D3EC-146E-BA4D-9B65-73609B2E1E0B}">
      <dgm:prSet/>
      <dgm:spPr/>
      <dgm:t>
        <a:bodyPr/>
        <a:lstStyle/>
        <a:p>
          <a:endParaRPr lang="en-US"/>
        </a:p>
      </dgm:t>
    </dgm:pt>
    <dgm:pt modelId="{A637DB56-562A-1049-995C-CC4ABCD3F16C}" type="sibTrans" cxnId="{F3B3D3EC-146E-BA4D-9B65-73609B2E1E0B}">
      <dgm:prSet/>
      <dgm:spPr>
        <a:solidFill>
          <a:schemeClr val="accent5">
            <a:lumMod val="40000"/>
            <a:lumOff val="60000"/>
          </a:schemeClr>
        </a:solidFill>
      </dgm:spPr>
      <dgm:t>
        <a:bodyPr/>
        <a:lstStyle/>
        <a:p>
          <a:endParaRPr lang="en-US"/>
        </a:p>
      </dgm:t>
    </dgm:pt>
    <dgm:pt modelId="{B6628E05-AD78-B241-BAEA-76208CDCCFF1}">
      <dgm:prSet custT="1"/>
      <dgm:spPr>
        <a:solidFill>
          <a:schemeClr val="accent5">
            <a:lumMod val="75000"/>
          </a:schemeClr>
        </a:solidFill>
      </dgm:spPr>
      <dgm:t>
        <a:bodyPr/>
        <a:lstStyle/>
        <a:p>
          <a:pPr rtl="0"/>
          <a:r>
            <a:rPr lang="en-US" sz="1050">
              <a:solidFill>
                <a:schemeClr val="bg1"/>
              </a:solidFill>
            </a:rPr>
            <a:t>Number of stages</a:t>
          </a:r>
        </a:p>
      </dgm:t>
    </dgm:pt>
    <dgm:pt modelId="{BC51572F-1363-BC4F-9C1A-E2BBB1F792CD}" type="parTrans" cxnId="{F6EB105F-94AD-AD4A-9AE1-C47155AE688B}">
      <dgm:prSet/>
      <dgm:spPr/>
      <dgm:t>
        <a:bodyPr/>
        <a:lstStyle/>
        <a:p>
          <a:endParaRPr lang="en-US"/>
        </a:p>
      </dgm:t>
    </dgm:pt>
    <dgm:pt modelId="{084486BD-8DC1-664C-A53A-2D36CA213EBA}" type="sibTrans" cxnId="{F6EB105F-94AD-AD4A-9AE1-C47155AE688B}">
      <dgm:prSet/>
      <dgm:spPr/>
      <dgm:t>
        <a:bodyPr/>
        <a:lstStyle/>
        <a:p>
          <a:endParaRPr lang="en-US"/>
        </a:p>
      </dgm:t>
    </dgm:pt>
    <dgm:pt modelId="{C4FE0C56-2D9C-7D4B-AF84-9783DDFEE1F8}">
      <dgm:prSet custT="1"/>
      <dgm:spPr>
        <a:solidFill>
          <a:schemeClr val="accent5">
            <a:lumMod val="75000"/>
          </a:schemeClr>
        </a:solidFill>
      </dgm:spPr>
      <dgm:t>
        <a:bodyPr/>
        <a:lstStyle/>
        <a:p>
          <a:pPr rtl="0"/>
          <a:r>
            <a:rPr lang="en-US" sz="1050" dirty="0">
              <a:solidFill>
                <a:schemeClr val="bg1"/>
              </a:solidFill>
            </a:rPr>
            <a:t>Identify threats and vulnerabilities to assets</a:t>
          </a:r>
        </a:p>
      </dgm:t>
    </dgm:pt>
    <dgm:pt modelId="{247D60A8-E8D6-D843-A856-689E43050E1E}" type="parTrans" cxnId="{2F03B45C-E174-7144-B209-99B395CA21C0}">
      <dgm:prSet/>
      <dgm:spPr/>
      <dgm:t>
        <a:bodyPr/>
        <a:lstStyle/>
        <a:p>
          <a:endParaRPr lang="en-US"/>
        </a:p>
      </dgm:t>
    </dgm:pt>
    <dgm:pt modelId="{D5F6E286-06DB-CE44-BA27-9A33E76199FB}" type="sibTrans" cxnId="{2F03B45C-E174-7144-B209-99B395CA21C0}">
      <dgm:prSet/>
      <dgm:spPr/>
      <dgm:t>
        <a:bodyPr/>
        <a:lstStyle/>
        <a:p>
          <a:endParaRPr lang="en-US"/>
        </a:p>
      </dgm:t>
    </dgm:pt>
    <dgm:pt modelId="{F6A2A980-E4D5-7547-B271-56165A9038C0}">
      <dgm:prSet custT="1"/>
      <dgm:spPr>
        <a:solidFill>
          <a:schemeClr val="accent5">
            <a:lumMod val="75000"/>
          </a:schemeClr>
        </a:solidFill>
      </dgm:spPr>
      <dgm:t>
        <a:bodyPr/>
        <a:lstStyle/>
        <a:p>
          <a:pPr rtl="0"/>
          <a:r>
            <a:rPr lang="en-US" sz="1050" dirty="0">
              <a:solidFill>
                <a:schemeClr val="bg1"/>
              </a:solidFill>
            </a:rPr>
            <a:t>Identify likelihood of risk occurring and consequences</a:t>
          </a:r>
        </a:p>
      </dgm:t>
    </dgm:pt>
    <dgm:pt modelId="{B9596831-EEF0-FC45-A0D5-97C1DDDFC03E}" type="parTrans" cxnId="{C4DC1BD5-CEB5-A648-85F7-7C4CFEFD4127}">
      <dgm:prSet/>
      <dgm:spPr/>
      <dgm:t>
        <a:bodyPr/>
        <a:lstStyle/>
        <a:p>
          <a:endParaRPr lang="en-US"/>
        </a:p>
      </dgm:t>
    </dgm:pt>
    <dgm:pt modelId="{43D58E3C-2E78-A443-8E49-C03D599EB7D0}" type="sibTrans" cxnId="{C4DC1BD5-CEB5-A648-85F7-7C4CFEFD4127}">
      <dgm:prSet/>
      <dgm:spPr/>
      <dgm:t>
        <a:bodyPr/>
        <a:lstStyle/>
        <a:p>
          <a:endParaRPr lang="en-US"/>
        </a:p>
      </dgm:t>
    </dgm:pt>
    <dgm:pt modelId="{436A6D52-8FFE-6A43-BDF5-404EF9EDF8D9}">
      <dgm:prSet custT="1"/>
      <dgm:spPr>
        <a:solidFill>
          <a:schemeClr val="accent3">
            <a:lumMod val="75000"/>
          </a:schemeClr>
        </a:solidFill>
      </dgm:spPr>
      <dgm:t>
        <a:bodyPr/>
        <a:lstStyle/>
        <a:p>
          <a:pPr rtl="0"/>
          <a:r>
            <a:rPr lang="en-US" sz="1600" dirty="0">
              <a:solidFill>
                <a:schemeClr val="bg1"/>
              </a:solidFill>
            </a:rPr>
            <a:t>Significant cost in time, resources, expertise</a:t>
          </a:r>
        </a:p>
      </dgm:t>
    </dgm:pt>
    <dgm:pt modelId="{496AF032-5107-F845-8335-F34B97D2D9E8}" type="parTrans" cxnId="{FF929274-27F8-7946-8DC8-CBB8C75C5A61}">
      <dgm:prSet/>
      <dgm:spPr/>
      <dgm:t>
        <a:bodyPr/>
        <a:lstStyle/>
        <a:p>
          <a:endParaRPr lang="en-US"/>
        </a:p>
      </dgm:t>
    </dgm:pt>
    <dgm:pt modelId="{14FEE2ED-6737-D645-B144-12B948D121E2}" type="sibTrans" cxnId="{FF929274-27F8-7946-8DC8-CBB8C75C5A61}">
      <dgm:prSet/>
      <dgm:spPr>
        <a:solidFill>
          <a:schemeClr val="accent3">
            <a:lumMod val="40000"/>
            <a:lumOff val="60000"/>
          </a:schemeClr>
        </a:solidFill>
      </dgm:spPr>
      <dgm:t>
        <a:bodyPr/>
        <a:lstStyle/>
        <a:p>
          <a:endParaRPr lang="en-US"/>
        </a:p>
      </dgm:t>
    </dgm:pt>
    <dgm:pt modelId="{B8EE02E0-0D6A-0245-817E-3C9CF2387A63}">
      <dgm:prSet custT="1"/>
      <dgm:spPr>
        <a:solidFill>
          <a:schemeClr val="accent5">
            <a:lumMod val="75000"/>
          </a:schemeClr>
        </a:solidFill>
      </dgm:spPr>
      <dgm:t>
        <a:bodyPr/>
        <a:lstStyle/>
        <a:p>
          <a:pPr rtl="0"/>
          <a:r>
            <a:rPr lang="en-US" sz="1600" dirty="0">
              <a:solidFill>
                <a:schemeClr val="bg1"/>
              </a:solidFill>
            </a:rPr>
            <a:t>May be a legal requirement to use</a:t>
          </a:r>
        </a:p>
      </dgm:t>
    </dgm:pt>
    <dgm:pt modelId="{554365E0-B322-7A48-A376-9C92EE4AE6AF}" type="parTrans" cxnId="{9E660364-1B78-4B4E-809A-0871214F753D}">
      <dgm:prSet/>
      <dgm:spPr/>
      <dgm:t>
        <a:bodyPr/>
        <a:lstStyle/>
        <a:p>
          <a:endParaRPr lang="en-US"/>
        </a:p>
      </dgm:t>
    </dgm:pt>
    <dgm:pt modelId="{8D28A095-60D6-5840-B1BD-DD169646C516}" type="sibTrans" cxnId="{9E660364-1B78-4B4E-809A-0871214F753D}">
      <dgm:prSet/>
      <dgm:spPr>
        <a:solidFill>
          <a:schemeClr val="accent5">
            <a:lumMod val="40000"/>
            <a:lumOff val="60000"/>
          </a:schemeClr>
        </a:solidFill>
      </dgm:spPr>
      <dgm:t>
        <a:bodyPr/>
        <a:lstStyle/>
        <a:p>
          <a:endParaRPr lang="en-US"/>
        </a:p>
      </dgm:t>
    </dgm:pt>
    <dgm:pt modelId="{E5758F16-200B-8C46-9979-5EA185A08597}">
      <dgm:prSet custT="1"/>
      <dgm:spPr>
        <a:solidFill>
          <a:schemeClr val="accent3">
            <a:lumMod val="75000"/>
          </a:schemeClr>
        </a:solidFill>
      </dgm:spPr>
      <dgm:t>
        <a:bodyPr/>
        <a:lstStyle/>
        <a:p>
          <a:pPr rtl="0"/>
          <a:r>
            <a:rPr lang="en-US" sz="1600" dirty="0">
              <a:solidFill>
                <a:schemeClr val="bg1"/>
              </a:solidFill>
            </a:rPr>
            <a:t>Suitable for large organizations with IT systems critical to their business objectives</a:t>
          </a:r>
        </a:p>
      </dgm:t>
    </dgm:pt>
    <dgm:pt modelId="{FC9CD6BF-7002-FD4D-BB16-E66F29D203DF}" type="parTrans" cxnId="{C7ED0F10-25CC-A74C-B0E7-64EEB7C85B7A}">
      <dgm:prSet/>
      <dgm:spPr/>
      <dgm:t>
        <a:bodyPr/>
        <a:lstStyle/>
        <a:p>
          <a:endParaRPr lang="en-US"/>
        </a:p>
      </dgm:t>
    </dgm:pt>
    <dgm:pt modelId="{8528B720-7975-FE40-B9D7-69F5C4DACE23}" type="sibTrans" cxnId="{C7ED0F10-25CC-A74C-B0E7-64EEB7C85B7A}">
      <dgm:prSet/>
      <dgm:spPr/>
      <dgm:t>
        <a:bodyPr/>
        <a:lstStyle/>
        <a:p>
          <a:endParaRPr lang="en-US"/>
        </a:p>
      </dgm:t>
    </dgm:pt>
    <dgm:pt modelId="{2370BEC6-A7BC-2B45-8477-FD877521809F}" type="pres">
      <dgm:prSet presAssocID="{7B306831-501C-744A-B6BA-13FDC38DC6BD}" presName="diagram" presStyleCnt="0">
        <dgm:presLayoutVars>
          <dgm:dir/>
          <dgm:resizeHandles/>
        </dgm:presLayoutVars>
      </dgm:prSet>
      <dgm:spPr/>
    </dgm:pt>
    <dgm:pt modelId="{A34A0417-83FF-8944-9F5C-3CB704F64E66}" type="pres">
      <dgm:prSet presAssocID="{3976C512-6D78-EF45-8BFD-85338934E327}" presName="firstNode" presStyleLbl="node1" presStyleIdx="0" presStyleCnt="5" custScaleX="112878" custScaleY="108277">
        <dgm:presLayoutVars>
          <dgm:bulletEnabled val="1"/>
        </dgm:presLayoutVars>
      </dgm:prSet>
      <dgm:spPr/>
    </dgm:pt>
    <dgm:pt modelId="{A52486F1-2831-9B4E-AD1E-6C41621B75B7}" type="pres">
      <dgm:prSet presAssocID="{8642C2C7-2A6A-3B40-AAB5-1CE827E1F17C}" presName="sibTrans" presStyleLbl="sibTrans2D1" presStyleIdx="0" presStyleCnt="4"/>
      <dgm:spPr/>
    </dgm:pt>
    <dgm:pt modelId="{78028F9B-A1E1-3844-87FA-C35D1074DD1C}" type="pres">
      <dgm:prSet presAssocID="{1F8F7222-FE0E-C84F-9969-C2F850D79809}" presName="middleNode" presStyleCnt="0"/>
      <dgm:spPr/>
    </dgm:pt>
    <dgm:pt modelId="{F4333786-CFF3-5945-A6A4-54871F365086}" type="pres">
      <dgm:prSet presAssocID="{1F8F7222-FE0E-C84F-9969-C2F850D79809}" presName="padding" presStyleLbl="node1" presStyleIdx="0" presStyleCnt="5"/>
      <dgm:spPr/>
    </dgm:pt>
    <dgm:pt modelId="{BF638F53-A61B-834F-9CC5-23FC39614272}" type="pres">
      <dgm:prSet presAssocID="{1F8F7222-FE0E-C84F-9969-C2F850D79809}" presName="shape" presStyleLbl="node1" presStyleIdx="1" presStyleCnt="5" custScaleX="219619" custScaleY="193933" custLinFactNeighborX="50980" custLinFactNeighborY="5247">
        <dgm:presLayoutVars>
          <dgm:bulletEnabled val="1"/>
        </dgm:presLayoutVars>
      </dgm:prSet>
      <dgm:spPr/>
    </dgm:pt>
    <dgm:pt modelId="{6A83B374-49AC-E341-B08A-D2D878A1B975}" type="pres">
      <dgm:prSet presAssocID="{A637DB56-562A-1049-995C-CC4ABCD3F16C}" presName="sibTrans" presStyleLbl="sibTrans2D1" presStyleIdx="1" presStyleCnt="4" custAng="241780" custLinFactNeighborX="-19564" custLinFactNeighborY="-10837"/>
      <dgm:spPr/>
    </dgm:pt>
    <dgm:pt modelId="{2DF478EF-4A25-CA4F-BA29-064AC8AF25CE}" type="pres">
      <dgm:prSet presAssocID="{436A6D52-8FFE-6A43-BDF5-404EF9EDF8D9}" presName="middleNode" presStyleCnt="0"/>
      <dgm:spPr/>
    </dgm:pt>
    <dgm:pt modelId="{E31722F9-B88D-A942-ADC4-0CBEAF6DD00F}" type="pres">
      <dgm:prSet presAssocID="{436A6D52-8FFE-6A43-BDF5-404EF9EDF8D9}" presName="padding" presStyleLbl="node1" presStyleIdx="1" presStyleCnt="5"/>
      <dgm:spPr/>
    </dgm:pt>
    <dgm:pt modelId="{CAF40426-F7A7-EF4D-ADFF-FB0FD8581A63}" type="pres">
      <dgm:prSet presAssocID="{436A6D52-8FFE-6A43-BDF5-404EF9EDF8D9}" presName="shape" presStyleLbl="node1" presStyleIdx="2" presStyleCnt="5" custScaleX="147492" custScaleY="149567" custLinFactY="-87045" custLinFactNeighborX="-21015" custLinFactNeighborY="-100000">
        <dgm:presLayoutVars>
          <dgm:bulletEnabled val="1"/>
        </dgm:presLayoutVars>
      </dgm:prSet>
      <dgm:spPr/>
    </dgm:pt>
    <dgm:pt modelId="{72CF94A9-1291-2D4B-8301-2A9B97CC9E70}" type="pres">
      <dgm:prSet presAssocID="{14FEE2ED-6737-D645-B144-12B948D121E2}" presName="sibTrans" presStyleLbl="sibTrans2D1" presStyleIdx="2" presStyleCnt="4"/>
      <dgm:spPr/>
    </dgm:pt>
    <dgm:pt modelId="{9FE708FE-26F5-8747-A5DB-48EFEC8397AB}" type="pres">
      <dgm:prSet presAssocID="{B8EE02E0-0D6A-0245-817E-3C9CF2387A63}" presName="middleNode" presStyleCnt="0"/>
      <dgm:spPr/>
    </dgm:pt>
    <dgm:pt modelId="{87B63B92-FB3F-5947-9FF5-99DDF24A2227}" type="pres">
      <dgm:prSet presAssocID="{B8EE02E0-0D6A-0245-817E-3C9CF2387A63}" presName="padding" presStyleLbl="node1" presStyleIdx="2" presStyleCnt="5"/>
      <dgm:spPr/>
    </dgm:pt>
    <dgm:pt modelId="{9728F9B3-AB01-474E-AE42-CBE7C9FF9B20}" type="pres">
      <dgm:prSet presAssocID="{B8EE02E0-0D6A-0245-817E-3C9CF2387A63}" presName="shape" presStyleLbl="node1" presStyleIdx="3" presStyleCnt="5" custScaleX="150738" custScaleY="149253" custLinFactX="100000" custLinFactNeighborX="106277" custLinFactNeighborY="-40908">
        <dgm:presLayoutVars>
          <dgm:bulletEnabled val="1"/>
        </dgm:presLayoutVars>
      </dgm:prSet>
      <dgm:spPr/>
    </dgm:pt>
    <dgm:pt modelId="{AB364CC3-BD1C-2343-8FAA-B847232E1751}" type="pres">
      <dgm:prSet presAssocID="{8D28A095-60D6-5840-B1BD-DD169646C516}" presName="sibTrans" presStyleLbl="sibTrans2D1" presStyleIdx="3" presStyleCnt="4"/>
      <dgm:spPr/>
    </dgm:pt>
    <dgm:pt modelId="{616A773E-D957-D940-8869-3683996883D3}" type="pres">
      <dgm:prSet presAssocID="{E5758F16-200B-8C46-9979-5EA185A08597}" presName="lastNode" presStyleLbl="node1" presStyleIdx="4" presStyleCnt="5" custScaleX="128154" custScaleY="124980" custLinFactY="9823" custLinFactNeighborX="-5501" custLinFactNeighborY="100000">
        <dgm:presLayoutVars>
          <dgm:bulletEnabled val="1"/>
        </dgm:presLayoutVars>
      </dgm:prSet>
      <dgm:spPr/>
    </dgm:pt>
  </dgm:ptLst>
  <dgm:cxnLst>
    <dgm:cxn modelId="{46E7BD04-2A17-A04F-A0F1-8D97C2E923AF}" type="presOf" srcId="{14FEE2ED-6737-D645-B144-12B948D121E2}" destId="{72CF94A9-1291-2D4B-8301-2A9B97CC9E70}" srcOrd="0" destOrd="0" presId="urn:microsoft.com/office/officeart/2005/8/layout/bProcess2"/>
    <dgm:cxn modelId="{C7ED0F10-25CC-A74C-B0E7-64EEB7C85B7A}" srcId="{7B306831-501C-744A-B6BA-13FDC38DC6BD}" destId="{E5758F16-200B-8C46-9979-5EA185A08597}" srcOrd="4" destOrd="0" parTransId="{FC9CD6BF-7002-FD4D-BB16-E66F29D203DF}" sibTransId="{8528B720-7975-FE40-B9D7-69F5C4DACE23}"/>
    <dgm:cxn modelId="{F4D8DD19-9E48-3943-B3B5-DA4D22D47AB3}" type="presOf" srcId="{E5758F16-200B-8C46-9979-5EA185A08597}" destId="{616A773E-D957-D940-8869-3683996883D3}" srcOrd="0" destOrd="0" presId="urn:microsoft.com/office/officeart/2005/8/layout/bProcess2"/>
    <dgm:cxn modelId="{206C6138-315F-8E4B-9BB3-DFCD3C1A21C9}" type="presOf" srcId="{8642C2C7-2A6A-3B40-AAB5-1CE827E1F17C}" destId="{A52486F1-2831-9B4E-AD1E-6C41621B75B7}" srcOrd="0" destOrd="0" presId="urn:microsoft.com/office/officeart/2005/8/layout/bProcess2"/>
    <dgm:cxn modelId="{2F03B45C-E174-7144-B209-99B395CA21C0}" srcId="{1F8F7222-FE0E-C84F-9969-C2F850D79809}" destId="{C4FE0C56-2D9C-7D4B-AF84-9783DDFEE1F8}" srcOrd="1" destOrd="0" parTransId="{247D60A8-E8D6-D843-A856-689E43050E1E}" sibTransId="{D5F6E286-06DB-CE44-BA27-9A33E76199FB}"/>
    <dgm:cxn modelId="{F6EB105F-94AD-AD4A-9AE1-C47155AE688B}" srcId="{1F8F7222-FE0E-C84F-9969-C2F850D79809}" destId="{B6628E05-AD78-B241-BAEA-76208CDCCFF1}" srcOrd="0" destOrd="0" parTransId="{BC51572F-1363-BC4F-9C1A-E2BBB1F792CD}" sibTransId="{084486BD-8DC1-664C-A53A-2D36CA213EBA}"/>
    <dgm:cxn modelId="{9718E25F-2FF9-EB45-80DF-7EADE8E941C3}" type="presOf" srcId="{F6A2A980-E4D5-7547-B271-56165A9038C0}" destId="{BF638F53-A61B-834F-9CC5-23FC39614272}" srcOrd="0" destOrd="3" presId="urn:microsoft.com/office/officeart/2005/8/layout/bProcess2"/>
    <dgm:cxn modelId="{39036E63-EA4F-3D4F-A7DB-CA525E515FA4}" type="presOf" srcId="{8D28A095-60D6-5840-B1BD-DD169646C516}" destId="{AB364CC3-BD1C-2343-8FAA-B847232E1751}" srcOrd="0" destOrd="0" presId="urn:microsoft.com/office/officeart/2005/8/layout/bProcess2"/>
    <dgm:cxn modelId="{9E660364-1B78-4B4E-809A-0871214F753D}" srcId="{7B306831-501C-744A-B6BA-13FDC38DC6BD}" destId="{B8EE02E0-0D6A-0245-817E-3C9CF2387A63}" srcOrd="3" destOrd="0" parTransId="{554365E0-B322-7A48-A376-9C92EE4AE6AF}" sibTransId="{8D28A095-60D6-5840-B1BD-DD169646C516}"/>
    <dgm:cxn modelId="{41FD894C-F26D-9444-A37E-1FFECC68981D}" type="presOf" srcId="{B6628E05-AD78-B241-BAEA-76208CDCCFF1}" destId="{BF638F53-A61B-834F-9CC5-23FC39614272}" srcOrd="0" destOrd="1" presId="urn:microsoft.com/office/officeart/2005/8/layout/bProcess2"/>
    <dgm:cxn modelId="{FF929274-27F8-7946-8DC8-CBB8C75C5A61}" srcId="{7B306831-501C-744A-B6BA-13FDC38DC6BD}" destId="{436A6D52-8FFE-6A43-BDF5-404EF9EDF8D9}" srcOrd="2" destOrd="0" parTransId="{496AF032-5107-F845-8335-F34B97D2D9E8}" sibTransId="{14FEE2ED-6737-D645-B144-12B948D121E2}"/>
    <dgm:cxn modelId="{CE7DC99F-560E-CA4F-B583-76185422B081}" type="presOf" srcId="{C4FE0C56-2D9C-7D4B-AF84-9783DDFEE1F8}" destId="{BF638F53-A61B-834F-9CC5-23FC39614272}" srcOrd="0" destOrd="2" presId="urn:microsoft.com/office/officeart/2005/8/layout/bProcess2"/>
    <dgm:cxn modelId="{8A993FA8-D256-D744-8394-844855FBECE5}" type="presOf" srcId="{1F8F7222-FE0E-C84F-9969-C2F850D79809}" destId="{BF638F53-A61B-834F-9CC5-23FC39614272}" srcOrd="0" destOrd="0" presId="urn:microsoft.com/office/officeart/2005/8/layout/bProcess2"/>
    <dgm:cxn modelId="{079000B5-E540-6240-AFFE-FD45D9EBE7E0}" type="presOf" srcId="{3976C512-6D78-EF45-8BFD-85338934E327}" destId="{A34A0417-83FF-8944-9F5C-3CB704F64E66}" srcOrd="0" destOrd="0" presId="urn:microsoft.com/office/officeart/2005/8/layout/bProcess2"/>
    <dgm:cxn modelId="{2FCDF3C8-5B4D-484C-AC58-C2A11D5B0848}" type="presOf" srcId="{B8EE02E0-0D6A-0245-817E-3C9CF2387A63}" destId="{9728F9B3-AB01-474E-AE42-CBE7C9FF9B20}" srcOrd="0" destOrd="0" presId="urn:microsoft.com/office/officeart/2005/8/layout/bProcess2"/>
    <dgm:cxn modelId="{C4DC1BD5-CEB5-A648-85F7-7C4CFEFD4127}" srcId="{1F8F7222-FE0E-C84F-9969-C2F850D79809}" destId="{F6A2A980-E4D5-7547-B271-56165A9038C0}" srcOrd="2" destOrd="0" parTransId="{B9596831-EEF0-FC45-A0D5-97C1DDDFC03E}" sibTransId="{43D58E3C-2E78-A443-8E49-C03D599EB7D0}"/>
    <dgm:cxn modelId="{75639DD6-97B9-1F4A-9276-BD1A6AD7A3F1}" srcId="{7B306831-501C-744A-B6BA-13FDC38DC6BD}" destId="{3976C512-6D78-EF45-8BFD-85338934E327}" srcOrd="0" destOrd="0" parTransId="{123210EE-F413-1F40-BD4A-35483A90BFD2}" sibTransId="{8642C2C7-2A6A-3B40-AAB5-1CE827E1F17C}"/>
    <dgm:cxn modelId="{CD9CCCDC-77B5-C440-997E-28D0A3427FF5}" type="presOf" srcId="{7B306831-501C-744A-B6BA-13FDC38DC6BD}" destId="{2370BEC6-A7BC-2B45-8477-FD877521809F}" srcOrd="0" destOrd="0" presId="urn:microsoft.com/office/officeart/2005/8/layout/bProcess2"/>
    <dgm:cxn modelId="{21FFB7E0-426C-0147-9C5A-42C3D8ED9E3F}" type="presOf" srcId="{A637DB56-562A-1049-995C-CC4ABCD3F16C}" destId="{6A83B374-49AC-E341-B08A-D2D878A1B975}" srcOrd="0" destOrd="0" presId="urn:microsoft.com/office/officeart/2005/8/layout/bProcess2"/>
    <dgm:cxn modelId="{F3B3D3EC-146E-BA4D-9B65-73609B2E1E0B}" srcId="{7B306831-501C-744A-B6BA-13FDC38DC6BD}" destId="{1F8F7222-FE0E-C84F-9969-C2F850D79809}" srcOrd="1" destOrd="0" parTransId="{DF1B64D8-811B-7149-97F8-59FD693B852F}" sibTransId="{A637DB56-562A-1049-995C-CC4ABCD3F16C}"/>
    <dgm:cxn modelId="{953676F4-8CD8-8A40-B3BC-316BD2227FFE}" type="presOf" srcId="{436A6D52-8FFE-6A43-BDF5-404EF9EDF8D9}" destId="{CAF40426-F7A7-EF4D-ADFF-FB0FD8581A63}" srcOrd="0" destOrd="0" presId="urn:microsoft.com/office/officeart/2005/8/layout/bProcess2"/>
    <dgm:cxn modelId="{802ED4FC-6F5C-C44F-81FB-76B8B7242814}" type="presParOf" srcId="{2370BEC6-A7BC-2B45-8477-FD877521809F}" destId="{A34A0417-83FF-8944-9F5C-3CB704F64E66}" srcOrd="0" destOrd="0" presId="urn:microsoft.com/office/officeart/2005/8/layout/bProcess2"/>
    <dgm:cxn modelId="{C3EA4D12-6A57-2340-919C-E949F2FE1359}" type="presParOf" srcId="{2370BEC6-A7BC-2B45-8477-FD877521809F}" destId="{A52486F1-2831-9B4E-AD1E-6C41621B75B7}" srcOrd="1" destOrd="0" presId="urn:microsoft.com/office/officeart/2005/8/layout/bProcess2"/>
    <dgm:cxn modelId="{8C01936C-1D1E-B341-AC06-518F76FD05E5}" type="presParOf" srcId="{2370BEC6-A7BC-2B45-8477-FD877521809F}" destId="{78028F9B-A1E1-3844-87FA-C35D1074DD1C}" srcOrd="2" destOrd="0" presId="urn:microsoft.com/office/officeart/2005/8/layout/bProcess2"/>
    <dgm:cxn modelId="{4D53CA19-D7F4-E145-841B-34BF7B64883D}" type="presParOf" srcId="{78028F9B-A1E1-3844-87FA-C35D1074DD1C}" destId="{F4333786-CFF3-5945-A6A4-54871F365086}" srcOrd="0" destOrd="0" presId="urn:microsoft.com/office/officeart/2005/8/layout/bProcess2"/>
    <dgm:cxn modelId="{B9E774DE-574F-E14F-BCCB-6CFF0542EADC}" type="presParOf" srcId="{78028F9B-A1E1-3844-87FA-C35D1074DD1C}" destId="{BF638F53-A61B-834F-9CC5-23FC39614272}" srcOrd="1" destOrd="0" presId="urn:microsoft.com/office/officeart/2005/8/layout/bProcess2"/>
    <dgm:cxn modelId="{61423EB3-A2C8-F14C-8BA4-8658868C5B7F}" type="presParOf" srcId="{2370BEC6-A7BC-2B45-8477-FD877521809F}" destId="{6A83B374-49AC-E341-B08A-D2D878A1B975}" srcOrd="3" destOrd="0" presId="urn:microsoft.com/office/officeart/2005/8/layout/bProcess2"/>
    <dgm:cxn modelId="{2AB06977-F2BB-7849-B8E1-7C44C9E8E43E}" type="presParOf" srcId="{2370BEC6-A7BC-2B45-8477-FD877521809F}" destId="{2DF478EF-4A25-CA4F-BA29-064AC8AF25CE}" srcOrd="4" destOrd="0" presId="urn:microsoft.com/office/officeart/2005/8/layout/bProcess2"/>
    <dgm:cxn modelId="{6608BCDB-9D96-D74B-9A7F-588ACA58FE6B}" type="presParOf" srcId="{2DF478EF-4A25-CA4F-BA29-064AC8AF25CE}" destId="{E31722F9-B88D-A942-ADC4-0CBEAF6DD00F}" srcOrd="0" destOrd="0" presId="urn:microsoft.com/office/officeart/2005/8/layout/bProcess2"/>
    <dgm:cxn modelId="{0BF11D36-E58A-5645-8EB8-FEDFF9CF3295}" type="presParOf" srcId="{2DF478EF-4A25-CA4F-BA29-064AC8AF25CE}" destId="{CAF40426-F7A7-EF4D-ADFF-FB0FD8581A63}" srcOrd="1" destOrd="0" presId="urn:microsoft.com/office/officeart/2005/8/layout/bProcess2"/>
    <dgm:cxn modelId="{05CD82C7-7D54-3042-ADA1-2B1B26BCBD57}" type="presParOf" srcId="{2370BEC6-A7BC-2B45-8477-FD877521809F}" destId="{72CF94A9-1291-2D4B-8301-2A9B97CC9E70}" srcOrd="5" destOrd="0" presId="urn:microsoft.com/office/officeart/2005/8/layout/bProcess2"/>
    <dgm:cxn modelId="{D918CCE0-D95E-6946-ADDC-DF98E93BD840}" type="presParOf" srcId="{2370BEC6-A7BC-2B45-8477-FD877521809F}" destId="{9FE708FE-26F5-8747-A5DB-48EFEC8397AB}" srcOrd="6" destOrd="0" presId="urn:microsoft.com/office/officeart/2005/8/layout/bProcess2"/>
    <dgm:cxn modelId="{59C26012-7476-7943-9403-AF07500F71D8}" type="presParOf" srcId="{9FE708FE-26F5-8747-A5DB-48EFEC8397AB}" destId="{87B63B92-FB3F-5947-9FF5-99DDF24A2227}" srcOrd="0" destOrd="0" presId="urn:microsoft.com/office/officeart/2005/8/layout/bProcess2"/>
    <dgm:cxn modelId="{A586E3B6-BF4D-1F47-8B7A-6BECAF854A7E}" type="presParOf" srcId="{9FE708FE-26F5-8747-A5DB-48EFEC8397AB}" destId="{9728F9B3-AB01-474E-AE42-CBE7C9FF9B20}" srcOrd="1" destOrd="0" presId="urn:microsoft.com/office/officeart/2005/8/layout/bProcess2"/>
    <dgm:cxn modelId="{BA993113-32F1-104C-8B0E-81EC1D9BEE93}" type="presParOf" srcId="{2370BEC6-A7BC-2B45-8477-FD877521809F}" destId="{AB364CC3-BD1C-2343-8FAA-B847232E1751}" srcOrd="7" destOrd="0" presId="urn:microsoft.com/office/officeart/2005/8/layout/bProcess2"/>
    <dgm:cxn modelId="{82A7D0FB-F1BE-DA48-B611-126E1CBE7545}" type="presParOf" srcId="{2370BEC6-A7BC-2B45-8477-FD877521809F}" destId="{616A773E-D957-D940-8869-3683996883D3}" srcOrd="8" destOrd="0" presId="urn:microsoft.com/office/officeart/2005/8/layout/b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C7E9402-0446-BC4D-A14B-B9AD33CD8B99}" type="doc">
      <dgm:prSet loTypeId="urn:microsoft.com/office/officeart/2005/8/layout/vProcess5" loCatId="process" qsTypeId="urn:microsoft.com/office/officeart/2005/8/quickstyle/simple4" qsCatId="simple" csTypeId="urn:microsoft.com/office/officeart/2005/8/colors/accent1_2" csCatId="accent1" phldr="1"/>
      <dgm:spPr/>
      <dgm:t>
        <a:bodyPr/>
        <a:lstStyle/>
        <a:p>
          <a:endParaRPr lang="en-US"/>
        </a:p>
      </dgm:t>
    </dgm:pt>
    <dgm:pt modelId="{23729E27-9D3B-6E46-AD60-D15B385883DC}">
      <dgm:prSet/>
      <dgm:spPr>
        <a:solidFill>
          <a:schemeClr val="accent3">
            <a:lumMod val="75000"/>
          </a:schemeClr>
        </a:solidFill>
      </dgm:spPr>
      <dgm:t>
        <a:bodyPr/>
        <a:lstStyle/>
        <a:p>
          <a:pPr rtl="0"/>
          <a:r>
            <a:rPr lang="en-US" b="1" dirty="0">
              <a:solidFill>
                <a:schemeClr val="accent6">
                  <a:lumMod val="20000"/>
                  <a:lumOff val="80000"/>
                </a:schemeClr>
              </a:solidFill>
            </a:rPr>
            <a:t>Provides the most accurate evaluation of an organization's IT system’s security risks</a:t>
          </a:r>
          <a:endParaRPr lang="en-US" dirty="0">
            <a:solidFill>
              <a:schemeClr val="accent6">
                <a:lumMod val="20000"/>
                <a:lumOff val="80000"/>
              </a:schemeClr>
            </a:solidFill>
          </a:endParaRPr>
        </a:p>
      </dgm:t>
    </dgm:pt>
    <dgm:pt modelId="{19F2977E-58E0-1647-9186-9B5C80553FD0}" type="parTrans" cxnId="{FD659F98-3DBC-C242-9ADD-A0901CDD936D}">
      <dgm:prSet/>
      <dgm:spPr/>
      <dgm:t>
        <a:bodyPr/>
        <a:lstStyle/>
        <a:p>
          <a:endParaRPr lang="en-US"/>
        </a:p>
      </dgm:t>
    </dgm:pt>
    <dgm:pt modelId="{ABFF905E-7061-5042-B863-B01729F9BF02}" type="sibTrans" cxnId="{FD659F98-3DBC-C242-9ADD-A0901CDD936D}">
      <dgm:prSet/>
      <dgm:spPr>
        <a:solidFill>
          <a:schemeClr val="accent3">
            <a:lumMod val="50000"/>
            <a:alpha val="90000"/>
          </a:schemeClr>
        </a:solidFill>
      </dgm:spPr>
      <dgm:t>
        <a:bodyPr/>
        <a:lstStyle/>
        <a:p>
          <a:endParaRPr lang="en-US"/>
        </a:p>
      </dgm:t>
    </dgm:pt>
    <dgm:pt modelId="{57F6A6C4-1152-0D44-AFD7-392E2047E2DA}">
      <dgm:prSet/>
      <dgm:spPr>
        <a:solidFill>
          <a:schemeClr val="accent5">
            <a:lumMod val="75000"/>
          </a:schemeClr>
        </a:solidFill>
      </dgm:spPr>
      <dgm:t>
        <a:bodyPr/>
        <a:lstStyle/>
        <a:p>
          <a:pPr rtl="0"/>
          <a:r>
            <a:rPr lang="en-US" b="1" dirty="0">
              <a:solidFill>
                <a:schemeClr val="accent6">
                  <a:lumMod val="20000"/>
                  <a:lumOff val="80000"/>
                </a:schemeClr>
              </a:solidFill>
            </a:rPr>
            <a:t>Highest cost</a:t>
          </a:r>
          <a:endParaRPr lang="en-US" dirty="0">
            <a:solidFill>
              <a:schemeClr val="accent6">
                <a:lumMod val="20000"/>
                <a:lumOff val="80000"/>
              </a:schemeClr>
            </a:solidFill>
          </a:endParaRPr>
        </a:p>
      </dgm:t>
    </dgm:pt>
    <dgm:pt modelId="{246C490F-21A3-B647-9642-9038E1012808}" type="parTrans" cxnId="{607CA7B4-1327-F346-AA96-E4CDBCEAF43B}">
      <dgm:prSet/>
      <dgm:spPr/>
      <dgm:t>
        <a:bodyPr/>
        <a:lstStyle/>
        <a:p>
          <a:endParaRPr lang="en-US"/>
        </a:p>
      </dgm:t>
    </dgm:pt>
    <dgm:pt modelId="{7A2295EA-1F5C-6946-9478-3774BEDAA72E}" type="sibTrans" cxnId="{607CA7B4-1327-F346-AA96-E4CDBCEAF43B}">
      <dgm:prSet/>
      <dgm:spPr>
        <a:solidFill>
          <a:schemeClr val="accent5">
            <a:lumMod val="50000"/>
            <a:alpha val="90000"/>
          </a:schemeClr>
        </a:solidFill>
      </dgm:spPr>
      <dgm:t>
        <a:bodyPr/>
        <a:lstStyle/>
        <a:p>
          <a:endParaRPr lang="en-US"/>
        </a:p>
      </dgm:t>
    </dgm:pt>
    <dgm:pt modelId="{06174CFE-073F-504E-8378-EFAF6E7171AD}">
      <dgm:prSet/>
      <dgm:spPr>
        <a:solidFill>
          <a:schemeClr val="accent3">
            <a:lumMod val="75000"/>
          </a:schemeClr>
        </a:solidFill>
      </dgm:spPr>
      <dgm:t>
        <a:bodyPr/>
        <a:lstStyle/>
        <a:p>
          <a:pPr rtl="0"/>
          <a:r>
            <a:rPr lang="en-US" b="1" dirty="0">
              <a:solidFill>
                <a:schemeClr val="accent6">
                  <a:lumMod val="20000"/>
                  <a:lumOff val="80000"/>
                </a:schemeClr>
              </a:solidFill>
            </a:rPr>
            <a:t>Initially focused on addressing defense security concerns</a:t>
          </a:r>
          <a:endParaRPr lang="en-US" dirty="0">
            <a:solidFill>
              <a:schemeClr val="accent6">
                <a:lumMod val="20000"/>
                <a:lumOff val="80000"/>
              </a:schemeClr>
            </a:solidFill>
          </a:endParaRPr>
        </a:p>
      </dgm:t>
    </dgm:pt>
    <dgm:pt modelId="{018F4850-1C91-784D-90CE-5B569BDA63B8}" type="parTrans" cxnId="{89CE9C4F-A0D8-A448-8C70-7E80BC1CA88C}">
      <dgm:prSet/>
      <dgm:spPr/>
      <dgm:t>
        <a:bodyPr/>
        <a:lstStyle/>
        <a:p>
          <a:endParaRPr lang="en-US"/>
        </a:p>
      </dgm:t>
    </dgm:pt>
    <dgm:pt modelId="{717A9F4F-3794-2E4A-AE51-ADFEE4F59C5F}" type="sibTrans" cxnId="{89CE9C4F-A0D8-A448-8C70-7E80BC1CA88C}">
      <dgm:prSet/>
      <dgm:spPr>
        <a:solidFill>
          <a:schemeClr val="accent3">
            <a:lumMod val="50000"/>
            <a:alpha val="90000"/>
          </a:schemeClr>
        </a:solidFill>
      </dgm:spPr>
      <dgm:t>
        <a:bodyPr/>
        <a:lstStyle/>
        <a:p>
          <a:endParaRPr lang="en-US"/>
        </a:p>
      </dgm:t>
    </dgm:pt>
    <dgm:pt modelId="{469FAC4E-0108-DC45-845C-D5724FE1E7D0}">
      <dgm:prSet/>
      <dgm:spPr>
        <a:solidFill>
          <a:schemeClr val="accent5">
            <a:lumMod val="75000"/>
          </a:schemeClr>
        </a:solidFill>
      </dgm:spPr>
      <dgm:t>
        <a:bodyPr/>
        <a:lstStyle/>
        <a:p>
          <a:pPr rtl="0"/>
          <a:r>
            <a:rPr lang="en-US" b="1" dirty="0">
              <a:solidFill>
                <a:schemeClr val="accent6">
                  <a:lumMod val="20000"/>
                  <a:lumOff val="80000"/>
                </a:schemeClr>
              </a:solidFill>
            </a:rPr>
            <a:t>Often mandated by government organizations and associated businesses</a:t>
          </a:r>
        </a:p>
      </dgm:t>
    </dgm:pt>
    <dgm:pt modelId="{E8235DE6-15DD-2C45-9E7D-F687EF73CD0A}" type="parTrans" cxnId="{1628DF23-5B1C-AA49-8C0B-76EFCB67442F}">
      <dgm:prSet/>
      <dgm:spPr/>
      <dgm:t>
        <a:bodyPr/>
        <a:lstStyle/>
        <a:p>
          <a:endParaRPr lang="en-US"/>
        </a:p>
      </dgm:t>
    </dgm:pt>
    <dgm:pt modelId="{13EBA5FA-C04C-B34E-A310-4FFCD6718EBE}" type="sibTrans" cxnId="{1628DF23-5B1C-AA49-8C0B-76EFCB67442F}">
      <dgm:prSet/>
      <dgm:spPr/>
      <dgm:t>
        <a:bodyPr/>
        <a:lstStyle/>
        <a:p>
          <a:endParaRPr lang="en-US"/>
        </a:p>
      </dgm:t>
    </dgm:pt>
    <dgm:pt modelId="{679D6EA4-9F73-5C46-81E0-D3BB6F860423}" type="pres">
      <dgm:prSet presAssocID="{AC7E9402-0446-BC4D-A14B-B9AD33CD8B99}" presName="outerComposite" presStyleCnt="0">
        <dgm:presLayoutVars>
          <dgm:chMax val="5"/>
          <dgm:dir/>
          <dgm:resizeHandles val="exact"/>
        </dgm:presLayoutVars>
      </dgm:prSet>
      <dgm:spPr/>
    </dgm:pt>
    <dgm:pt modelId="{56BB58CD-DD9E-464A-930A-1985F6DD8EC7}" type="pres">
      <dgm:prSet presAssocID="{AC7E9402-0446-BC4D-A14B-B9AD33CD8B99}" presName="dummyMaxCanvas" presStyleCnt="0">
        <dgm:presLayoutVars/>
      </dgm:prSet>
      <dgm:spPr/>
    </dgm:pt>
    <dgm:pt modelId="{34539C1B-D207-6D41-9E63-B1D3A25BCE5B}" type="pres">
      <dgm:prSet presAssocID="{AC7E9402-0446-BC4D-A14B-B9AD33CD8B99}" presName="FourNodes_1" presStyleLbl="node1" presStyleIdx="0" presStyleCnt="4">
        <dgm:presLayoutVars>
          <dgm:bulletEnabled val="1"/>
        </dgm:presLayoutVars>
      </dgm:prSet>
      <dgm:spPr/>
    </dgm:pt>
    <dgm:pt modelId="{63A3998D-6FE7-E24C-8B4A-A96ACBF9E37C}" type="pres">
      <dgm:prSet presAssocID="{AC7E9402-0446-BC4D-A14B-B9AD33CD8B99}" presName="FourNodes_2" presStyleLbl="node1" presStyleIdx="1" presStyleCnt="4">
        <dgm:presLayoutVars>
          <dgm:bulletEnabled val="1"/>
        </dgm:presLayoutVars>
      </dgm:prSet>
      <dgm:spPr/>
    </dgm:pt>
    <dgm:pt modelId="{CB33949F-13F7-0F47-A426-A50EA9949A16}" type="pres">
      <dgm:prSet presAssocID="{AC7E9402-0446-BC4D-A14B-B9AD33CD8B99}" presName="FourNodes_3" presStyleLbl="node1" presStyleIdx="2" presStyleCnt="4">
        <dgm:presLayoutVars>
          <dgm:bulletEnabled val="1"/>
        </dgm:presLayoutVars>
      </dgm:prSet>
      <dgm:spPr/>
    </dgm:pt>
    <dgm:pt modelId="{FED0590C-947A-C448-91A7-379866A4B7AE}" type="pres">
      <dgm:prSet presAssocID="{AC7E9402-0446-BC4D-A14B-B9AD33CD8B99}" presName="FourNodes_4" presStyleLbl="node1" presStyleIdx="3" presStyleCnt="4">
        <dgm:presLayoutVars>
          <dgm:bulletEnabled val="1"/>
        </dgm:presLayoutVars>
      </dgm:prSet>
      <dgm:spPr/>
    </dgm:pt>
    <dgm:pt modelId="{8CD4D033-1A1A-5443-9A5D-FD849767E8AB}" type="pres">
      <dgm:prSet presAssocID="{AC7E9402-0446-BC4D-A14B-B9AD33CD8B99}" presName="FourConn_1-2" presStyleLbl="fgAccFollowNode1" presStyleIdx="0" presStyleCnt="3">
        <dgm:presLayoutVars>
          <dgm:bulletEnabled val="1"/>
        </dgm:presLayoutVars>
      </dgm:prSet>
      <dgm:spPr/>
    </dgm:pt>
    <dgm:pt modelId="{8A79505C-7920-834B-868D-EF863817A317}" type="pres">
      <dgm:prSet presAssocID="{AC7E9402-0446-BC4D-A14B-B9AD33CD8B99}" presName="FourConn_2-3" presStyleLbl="fgAccFollowNode1" presStyleIdx="1" presStyleCnt="3">
        <dgm:presLayoutVars>
          <dgm:bulletEnabled val="1"/>
        </dgm:presLayoutVars>
      </dgm:prSet>
      <dgm:spPr/>
    </dgm:pt>
    <dgm:pt modelId="{8348CDD8-1994-4B42-B858-DD43A4D8BB99}" type="pres">
      <dgm:prSet presAssocID="{AC7E9402-0446-BC4D-A14B-B9AD33CD8B99}" presName="FourConn_3-4" presStyleLbl="fgAccFollowNode1" presStyleIdx="2" presStyleCnt="3">
        <dgm:presLayoutVars>
          <dgm:bulletEnabled val="1"/>
        </dgm:presLayoutVars>
      </dgm:prSet>
      <dgm:spPr/>
    </dgm:pt>
    <dgm:pt modelId="{A0229B20-E61B-DC42-850D-51BF8D848669}" type="pres">
      <dgm:prSet presAssocID="{AC7E9402-0446-BC4D-A14B-B9AD33CD8B99}" presName="FourNodes_1_text" presStyleLbl="node1" presStyleIdx="3" presStyleCnt="4">
        <dgm:presLayoutVars>
          <dgm:bulletEnabled val="1"/>
        </dgm:presLayoutVars>
      </dgm:prSet>
      <dgm:spPr/>
    </dgm:pt>
    <dgm:pt modelId="{75D33487-A03D-014F-B8D3-676B5024C5EA}" type="pres">
      <dgm:prSet presAssocID="{AC7E9402-0446-BC4D-A14B-B9AD33CD8B99}" presName="FourNodes_2_text" presStyleLbl="node1" presStyleIdx="3" presStyleCnt="4">
        <dgm:presLayoutVars>
          <dgm:bulletEnabled val="1"/>
        </dgm:presLayoutVars>
      </dgm:prSet>
      <dgm:spPr/>
    </dgm:pt>
    <dgm:pt modelId="{56328022-A1EC-5346-94FB-962FAD3BAAA7}" type="pres">
      <dgm:prSet presAssocID="{AC7E9402-0446-BC4D-A14B-B9AD33CD8B99}" presName="FourNodes_3_text" presStyleLbl="node1" presStyleIdx="3" presStyleCnt="4">
        <dgm:presLayoutVars>
          <dgm:bulletEnabled val="1"/>
        </dgm:presLayoutVars>
      </dgm:prSet>
      <dgm:spPr/>
    </dgm:pt>
    <dgm:pt modelId="{79D24215-5470-5A4F-8238-47338A863178}" type="pres">
      <dgm:prSet presAssocID="{AC7E9402-0446-BC4D-A14B-B9AD33CD8B99}" presName="FourNodes_4_text" presStyleLbl="node1" presStyleIdx="3" presStyleCnt="4">
        <dgm:presLayoutVars>
          <dgm:bulletEnabled val="1"/>
        </dgm:presLayoutVars>
      </dgm:prSet>
      <dgm:spPr/>
    </dgm:pt>
  </dgm:ptLst>
  <dgm:cxnLst>
    <dgm:cxn modelId="{8122020C-7B2C-3248-8C04-88B092AA1ED5}" type="presOf" srcId="{06174CFE-073F-504E-8378-EFAF6E7171AD}" destId="{CB33949F-13F7-0F47-A426-A50EA9949A16}" srcOrd="0" destOrd="0" presId="urn:microsoft.com/office/officeart/2005/8/layout/vProcess5"/>
    <dgm:cxn modelId="{1628DF23-5B1C-AA49-8C0B-76EFCB67442F}" srcId="{AC7E9402-0446-BC4D-A14B-B9AD33CD8B99}" destId="{469FAC4E-0108-DC45-845C-D5724FE1E7D0}" srcOrd="3" destOrd="0" parTransId="{E8235DE6-15DD-2C45-9E7D-F687EF73CD0A}" sibTransId="{13EBA5FA-C04C-B34E-A310-4FFCD6718EBE}"/>
    <dgm:cxn modelId="{F2F7DC2A-3EE9-F94F-9419-609DA999F095}" type="presOf" srcId="{ABFF905E-7061-5042-B863-B01729F9BF02}" destId="{8CD4D033-1A1A-5443-9A5D-FD849767E8AB}" srcOrd="0" destOrd="0" presId="urn:microsoft.com/office/officeart/2005/8/layout/vProcess5"/>
    <dgm:cxn modelId="{A1BB4346-C7D7-F74F-B280-EC2DF6F213AE}" type="presOf" srcId="{57F6A6C4-1152-0D44-AFD7-392E2047E2DA}" destId="{75D33487-A03D-014F-B8D3-676B5024C5EA}" srcOrd="1" destOrd="0" presId="urn:microsoft.com/office/officeart/2005/8/layout/vProcess5"/>
    <dgm:cxn modelId="{19C09C4A-0A57-174A-8541-94CEDBB895E5}" type="presOf" srcId="{23729E27-9D3B-6E46-AD60-D15B385883DC}" destId="{34539C1B-D207-6D41-9E63-B1D3A25BCE5B}" srcOrd="0" destOrd="0" presId="urn:microsoft.com/office/officeart/2005/8/layout/vProcess5"/>
    <dgm:cxn modelId="{89CE9C4F-A0D8-A448-8C70-7E80BC1CA88C}" srcId="{AC7E9402-0446-BC4D-A14B-B9AD33CD8B99}" destId="{06174CFE-073F-504E-8378-EFAF6E7171AD}" srcOrd="2" destOrd="0" parTransId="{018F4850-1C91-784D-90CE-5B569BDA63B8}" sibTransId="{717A9F4F-3794-2E4A-AE51-ADFEE4F59C5F}"/>
    <dgm:cxn modelId="{EE95D177-8358-5246-84DA-0233B1B7E6B0}" type="presOf" srcId="{57F6A6C4-1152-0D44-AFD7-392E2047E2DA}" destId="{63A3998D-6FE7-E24C-8B4A-A96ACBF9E37C}" srcOrd="0" destOrd="0" presId="urn:microsoft.com/office/officeart/2005/8/layout/vProcess5"/>
    <dgm:cxn modelId="{DC6BC38E-6D50-CB49-8FC8-F5A09326B000}" type="presOf" srcId="{06174CFE-073F-504E-8378-EFAF6E7171AD}" destId="{56328022-A1EC-5346-94FB-962FAD3BAAA7}" srcOrd="1" destOrd="0" presId="urn:microsoft.com/office/officeart/2005/8/layout/vProcess5"/>
    <dgm:cxn modelId="{7DC7EB95-F9CA-9A41-9C8A-72CC499D210A}" type="presOf" srcId="{469FAC4E-0108-DC45-845C-D5724FE1E7D0}" destId="{79D24215-5470-5A4F-8238-47338A863178}" srcOrd="1" destOrd="0" presId="urn:microsoft.com/office/officeart/2005/8/layout/vProcess5"/>
    <dgm:cxn modelId="{FD659F98-3DBC-C242-9ADD-A0901CDD936D}" srcId="{AC7E9402-0446-BC4D-A14B-B9AD33CD8B99}" destId="{23729E27-9D3B-6E46-AD60-D15B385883DC}" srcOrd="0" destOrd="0" parTransId="{19F2977E-58E0-1647-9186-9B5C80553FD0}" sibTransId="{ABFF905E-7061-5042-B863-B01729F9BF02}"/>
    <dgm:cxn modelId="{5A7095AF-EDAD-2743-B293-13E05D6E8950}" type="presOf" srcId="{AC7E9402-0446-BC4D-A14B-B9AD33CD8B99}" destId="{679D6EA4-9F73-5C46-81E0-D3BB6F860423}" srcOrd="0" destOrd="0" presId="urn:microsoft.com/office/officeart/2005/8/layout/vProcess5"/>
    <dgm:cxn modelId="{607CA7B4-1327-F346-AA96-E4CDBCEAF43B}" srcId="{AC7E9402-0446-BC4D-A14B-B9AD33CD8B99}" destId="{57F6A6C4-1152-0D44-AFD7-392E2047E2DA}" srcOrd="1" destOrd="0" parTransId="{246C490F-21A3-B647-9642-9038E1012808}" sibTransId="{7A2295EA-1F5C-6946-9478-3774BEDAA72E}"/>
    <dgm:cxn modelId="{ABC7B4B8-3B37-3C45-9D27-BEEC6F41DAA9}" type="presOf" srcId="{469FAC4E-0108-DC45-845C-D5724FE1E7D0}" destId="{FED0590C-947A-C448-91A7-379866A4B7AE}" srcOrd="0" destOrd="0" presId="urn:microsoft.com/office/officeart/2005/8/layout/vProcess5"/>
    <dgm:cxn modelId="{ACF127BB-E5D7-9349-863C-9614AADEA5A6}" type="presOf" srcId="{717A9F4F-3794-2E4A-AE51-ADFEE4F59C5F}" destId="{8348CDD8-1994-4B42-B858-DD43A4D8BB99}" srcOrd="0" destOrd="0" presId="urn:microsoft.com/office/officeart/2005/8/layout/vProcess5"/>
    <dgm:cxn modelId="{23A28EBF-8D1B-E34B-A18B-FD9F84ED5FCC}" type="presOf" srcId="{7A2295EA-1F5C-6946-9478-3774BEDAA72E}" destId="{8A79505C-7920-834B-868D-EF863817A317}" srcOrd="0" destOrd="0" presId="urn:microsoft.com/office/officeart/2005/8/layout/vProcess5"/>
    <dgm:cxn modelId="{07E465FC-06E7-C94E-B9CF-AFC544C558EA}" type="presOf" srcId="{23729E27-9D3B-6E46-AD60-D15B385883DC}" destId="{A0229B20-E61B-DC42-850D-51BF8D848669}" srcOrd="1" destOrd="0" presId="urn:microsoft.com/office/officeart/2005/8/layout/vProcess5"/>
    <dgm:cxn modelId="{54639D5C-5B82-7B44-9C83-50C60CEFA9C6}" type="presParOf" srcId="{679D6EA4-9F73-5C46-81E0-D3BB6F860423}" destId="{56BB58CD-DD9E-464A-930A-1985F6DD8EC7}" srcOrd="0" destOrd="0" presId="urn:microsoft.com/office/officeart/2005/8/layout/vProcess5"/>
    <dgm:cxn modelId="{65FB9E7B-CF0B-A64C-A07D-4F6F9085D973}" type="presParOf" srcId="{679D6EA4-9F73-5C46-81E0-D3BB6F860423}" destId="{34539C1B-D207-6D41-9E63-B1D3A25BCE5B}" srcOrd="1" destOrd="0" presId="urn:microsoft.com/office/officeart/2005/8/layout/vProcess5"/>
    <dgm:cxn modelId="{D74A9FDB-1F3F-BD44-94E6-3D77A30C9283}" type="presParOf" srcId="{679D6EA4-9F73-5C46-81E0-D3BB6F860423}" destId="{63A3998D-6FE7-E24C-8B4A-A96ACBF9E37C}" srcOrd="2" destOrd="0" presId="urn:microsoft.com/office/officeart/2005/8/layout/vProcess5"/>
    <dgm:cxn modelId="{41F259FC-7485-3242-BD31-8CB6308039A4}" type="presParOf" srcId="{679D6EA4-9F73-5C46-81E0-D3BB6F860423}" destId="{CB33949F-13F7-0F47-A426-A50EA9949A16}" srcOrd="3" destOrd="0" presId="urn:microsoft.com/office/officeart/2005/8/layout/vProcess5"/>
    <dgm:cxn modelId="{A68E9719-EECE-F34A-8E23-03BE11BC3978}" type="presParOf" srcId="{679D6EA4-9F73-5C46-81E0-D3BB6F860423}" destId="{FED0590C-947A-C448-91A7-379866A4B7AE}" srcOrd="4" destOrd="0" presId="urn:microsoft.com/office/officeart/2005/8/layout/vProcess5"/>
    <dgm:cxn modelId="{BB347A74-2738-B347-AF9B-EE41D5B8CD8E}" type="presParOf" srcId="{679D6EA4-9F73-5C46-81E0-D3BB6F860423}" destId="{8CD4D033-1A1A-5443-9A5D-FD849767E8AB}" srcOrd="5" destOrd="0" presId="urn:microsoft.com/office/officeart/2005/8/layout/vProcess5"/>
    <dgm:cxn modelId="{F982E34F-61A5-044A-A6DA-313BABF240CE}" type="presParOf" srcId="{679D6EA4-9F73-5C46-81E0-D3BB6F860423}" destId="{8A79505C-7920-834B-868D-EF863817A317}" srcOrd="6" destOrd="0" presId="urn:microsoft.com/office/officeart/2005/8/layout/vProcess5"/>
    <dgm:cxn modelId="{354DAD70-8498-7346-965B-1DF59E501A8F}" type="presParOf" srcId="{679D6EA4-9F73-5C46-81E0-D3BB6F860423}" destId="{8348CDD8-1994-4B42-B858-DD43A4D8BB99}" srcOrd="7" destOrd="0" presId="urn:microsoft.com/office/officeart/2005/8/layout/vProcess5"/>
    <dgm:cxn modelId="{1B51E6D3-4405-8043-BECC-300F1C549647}" type="presParOf" srcId="{679D6EA4-9F73-5C46-81E0-D3BB6F860423}" destId="{A0229B20-E61B-DC42-850D-51BF8D848669}" srcOrd="8" destOrd="0" presId="urn:microsoft.com/office/officeart/2005/8/layout/vProcess5"/>
    <dgm:cxn modelId="{675863BF-DEE0-9D4D-A087-B490472B0893}" type="presParOf" srcId="{679D6EA4-9F73-5C46-81E0-D3BB6F860423}" destId="{75D33487-A03D-014F-B8D3-676B5024C5EA}" srcOrd="9" destOrd="0" presId="urn:microsoft.com/office/officeart/2005/8/layout/vProcess5"/>
    <dgm:cxn modelId="{FE055830-1E82-C146-A073-81FED695A1E4}" type="presParOf" srcId="{679D6EA4-9F73-5C46-81E0-D3BB6F860423}" destId="{56328022-A1EC-5346-94FB-962FAD3BAAA7}" srcOrd="10" destOrd="0" presId="urn:microsoft.com/office/officeart/2005/8/layout/vProcess5"/>
    <dgm:cxn modelId="{75F3807A-F327-D045-82B1-15A85FA9B767}" type="presParOf" srcId="{679D6EA4-9F73-5C46-81E0-D3BB6F860423}" destId="{79D24215-5470-5A4F-8238-47338A863178}"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A58ED33-634B-1C40-ACA2-E1B1DF564126}"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7CD12D1B-78D1-724C-89D9-05EA10A1F1FC}">
      <dgm:prSet phldrT="[Text]"/>
      <dgm:spPr>
        <a:solidFill>
          <a:schemeClr val="accent6">
            <a:lumMod val="75000"/>
          </a:schemeClr>
        </a:solidFill>
        <a:ln>
          <a:solidFill>
            <a:schemeClr val="accent6">
              <a:lumMod val="75000"/>
            </a:schemeClr>
          </a:solidFill>
        </a:ln>
      </dgm:spPr>
      <dgm:t>
        <a:bodyPr/>
        <a:lstStyle/>
        <a:p>
          <a:r>
            <a:rPr lang="en-US" b="1" i="0" dirty="0">
              <a:solidFill>
                <a:schemeClr val="bg1"/>
              </a:solidFill>
            </a:rPr>
            <a:t>Asset</a:t>
          </a:r>
        </a:p>
      </dgm:t>
    </dgm:pt>
    <dgm:pt modelId="{3C87660B-2DCE-A546-A868-42B3A91F6EBE}" type="parTrans" cxnId="{2ECC91E9-047F-1940-87C0-3982613F4CBF}">
      <dgm:prSet/>
      <dgm:spPr/>
      <dgm:t>
        <a:bodyPr/>
        <a:lstStyle/>
        <a:p>
          <a:endParaRPr lang="en-US"/>
        </a:p>
      </dgm:t>
    </dgm:pt>
    <dgm:pt modelId="{EBABBFC8-F821-CF4C-A88B-735BE86C307F}" type="sibTrans" cxnId="{2ECC91E9-047F-1940-87C0-3982613F4CBF}">
      <dgm:prSet/>
      <dgm:spPr/>
      <dgm:t>
        <a:bodyPr/>
        <a:lstStyle/>
        <a:p>
          <a:endParaRPr lang="en-US"/>
        </a:p>
      </dgm:t>
    </dgm:pt>
    <dgm:pt modelId="{D291C767-EE46-5A40-9912-1DAABD749BAD}">
      <dgm:prSet/>
      <dgm:spPr>
        <a:solidFill>
          <a:schemeClr val="tx1"/>
        </a:solidFill>
        <a:ln>
          <a:solidFill>
            <a:schemeClr val="accent6">
              <a:lumMod val="75000"/>
              <a:alpha val="90000"/>
            </a:schemeClr>
          </a:solidFill>
        </a:ln>
      </dgm:spPr>
      <dgm:t>
        <a:bodyPr/>
        <a:lstStyle/>
        <a:p>
          <a:r>
            <a:rPr lang="en-US" dirty="0">
              <a:latin typeface="+mn-lt"/>
            </a:rPr>
            <a:t>“anything that needs to be protected” because it has value to the organization and contributes to the successful attainment of the organization’s objectives</a:t>
          </a:r>
        </a:p>
      </dgm:t>
    </dgm:pt>
    <dgm:pt modelId="{C7772B4C-4A43-724C-A0B1-7FD385364289}" type="sibTrans" cxnId="{1181B869-B999-6A40-82E9-37832024B4E3}">
      <dgm:prSet/>
      <dgm:spPr/>
      <dgm:t>
        <a:bodyPr/>
        <a:lstStyle/>
        <a:p>
          <a:endParaRPr lang="en-US"/>
        </a:p>
      </dgm:t>
    </dgm:pt>
    <dgm:pt modelId="{52466EC3-16ED-3E42-B3A6-E2E4D7A019BD}" type="parTrans" cxnId="{1181B869-B999-6A40-82E9-37832024B4E3}">
      <dgm:prSet/>
      <dgm:spPr/>
      <dgm:t>
        <a:bodyPr/>
        <a:lstStyle/>
        <a:p>
          <a:endParaRPr lang="en-US"/>
        </a:p>
      </dgm:t>
    </dgm:pt>
    <dgm:pt modelId="{32255193-791E-DD43-B75C-21F2DE48ED73}" type="pres">
      <dgm:prSet presAssocID="{8A58ED33-634B-1C40-ACA2-E1B1DF564126}" presName="Name0" presStyleCnt="0">
        <dgm:presLayoutVars>
          <dgm:dir/>
          <dgm:animLvl val="lvl"/>
          <dgm:resizeHandles val="exact"/>
        </dgm:presLayoutVars>
      </dgm:prSet>
      <dgm:spPr/>
    </dgm:pt>
    <dgm:pt modelId="{CFE84F52-AC94-7F44-BD28-F09777E7463A}" type="pres">
      <dgm:prSet presAssocID="{7CD12D1B-78D1-724C-89D9-05EA10A1F1FC}" presName="composite" presStyleCnt="0"/>
      <dgm:spPr/>
    </dgm:pt>
    <dgm:pt modelId="{6857D0C3-101E-5847-9424-2B425C8ED92E}" type="pres">
      <dgm:prSet presAssocID="{7CD12D1B-78D1-724C-89D9-05EA10A1F1FC}" presName="parTx" presStyleLbl="alignNode1" presStyleIdx="0" presStyleCnt="1">
        <dgm:presLayoutVars>
          <dgm:chMax val="0"/>
          <dgm:chPref val="0"/>
          <dgm:bulletEnabled val="1"/>
        </dgm:presLayoutVars>
      </dgm:prSet>
      <dgm:spPr/>
    </dgm:pt>
    <dgm:pt modelId="{67C9DCAE-FAEC-C345-9D17-7CAA623BD7D2}" type="pres">
      <dgm:prSet presAssocID="{7CD12D1B-78D1-724C-89D9-05EA10A1F1FC}" presName="desTx" presStyleLbl="alignAccFollowNode1" presStyleIdx="0" presStyleCnt="1">
        <dgm:presLayoutVars>
          <dgm:bulletEnabled val="1"/>
        </dgm:presLayoutVars>
      </dgm:prSet>
      <dgm:spPr/>
    </dgm:pt>
  </dgm:ptLst>
  <dgm:cxnLst>
    <dgm:cxn modelId="{FCCF635C-54FF-FF4B-B33F-998BAC288A8F}" type="presOf" srcId="{8A58ED33-634B-1C40-ACA2-E1B1DF564126}" destId="{32255193-791E-DD43-B75C-21F2DE48ED73}" srcOrd="0" destOrd="0" presId="urn:microsoft.com/office/officeart/2005/8/layout/hList1"/>
    <dgm:cxn modelId="{A2B6E766-A843-DA43-B38B-4CCB729D9A1A}" type="presOf" srcId="{D291C767-EE46-5A40-9912-1DAABD749BAD}" destId="{67C9DCAE-FAEC-C345-9D17-7CAA623BD7D2}" srcOrd="0" destOrd="0" presId="urn:microsoft.com/office/officeart/2005/8/layout/hList1"/>
    <dgm:cxn modelId="{1181B869-B999-6A40-82E9-37832024B4E3}" srcId="{7CD12D1B-78D1-724C-89D9-05EA10A1F1FC}" destId="{D291C767-EE46-5A40-9912-1DAABD749BAD}" srcOrd="0" destOrd="0" parTransId="{52466EC3-16ED-3E42-B3A6-E2E4D7A019BD}" sibTransId="{C7772B4C-4A43-724C-A0B1-7FD385364289}"/>
    <dgm:cxn modelId="{A4EBB591-B406-6B47-A37D-23FB06607081}" type="presOf" srcId="{7CD12D1B-78D1-724C-89D9-05EA10A1F1FC}" destId="{6857D0C3-101E-5847-9424-2B425C8ED92E}" srcOrd="0" destOrd="0" presId="urn:microsoft.com/office/officeart/2005/8/layout/hList1"/>
    <dgm:cxn modelId="{2ECC91E9-047F-1940-87C0-3982613F4CBF}" srcId="{8A58ED33-634B-1C40-ACA2-E1B1DF564126}" destId="{7CD12D1B-78D1-724C-89D9-05EA10A1F1FC}" srcOrd="0" destOrd="0" parTransId="{3C87660B-2DCE-A546-A868-42B3A91F6EBE}" sibTransId="{EBABBFC8-F821-CF4C-A88B-735BE86C307F}"/>
    <dgm:cxn modelId="{6E6165B6-4DA7-9245-9964-BB776BAA995E}" type="presParOf" srcId="{32255193-791E-DD43-B75C-21F2DE48ED73}" destId="{CFE84F52-AC94-7F44-BD28-F09777E7463A}" srcOrd="0" destOrd="0" presId="urn:microsoft.com/office/officeart/2005/8/layout/hList1"/>
    <dgm:cxn modelId="{3204E8B9-25B0-4245-B544-E005CFEC210F}" type="presParOf" srcId="{CFE84F52-AC94-7F44-BD28-F09777E7463A}" destId="{6857D0C3-101E-5847-9424-2B425C8ED92E}" srcOrd="0" destOrd="0" presId="urn:microsoft.com/office/officeart/2005/8/layout/hList1"/>
    <dgm:cxn modelId="{9A71B5B5-859F-234F-97C6-4ACA7EEE4914}" type="presParOf" srcId="{CFE84F52-AC94-7F44-BD28-F09777E7463A}" destId="{67C9DCAE-FAEC-C345-9D17-7CAA623BD7D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46285E-8FC2-304D-B8D6-1F4764C439BB}">
      <dsp:nvSpPr>
        <dsp:cNvPr id="0" name=""/>
        <dsp:cNvSpPr/>
      </dsp:nvSpPr>
      <dsp:spPr>
        <a:xfrm>
          <a:off x="7567" y="1353410"/>
          <a:ext cx="2261964" cy="1357178"/>
        </a:xfrm>
        <a:prstGeom prst="roundRect">
          <a:avLst>
            <a:gd name="adj" fmla="val 10000"/>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mn-lt"/>
            </a:rPr>
            <a:t>What assets need to be protected</a:t>
          </a:r>
        </a:p>
      </dsp:txBody>
      <dsp:txXfrm>
        <a:off x="47317" y="1393160"/>
        <a:ext cx="2182464" cy="1277678"/>
      </dsp:txXfrm>
    </dsp:sp>
    <dsp:sp modelId="{29C810DC-3DD5-5349-B6C4-53BFAF5170C0}">
      <dsp:nvSpPr>
        <dsp:cNvPr id="0" name=""/>
        <dsp:cNvSpPr/>
      </dsp:nvSpPr>
      <dsp:spPr>
        <a:xfrm>
          <a:off x="2495728" y="1751516"/>
          <a:ext cx="479536" cy="560967"/>
        </a:xfrm>
        <a:prstGeom prst="rightArrow">
          <a:avLst>
            <a:gd name="adj1" fmla="val 60000"/>
            <a:gd name="adj2" fmla="val 50000"/>
          </a:avLst>
        </a:prstGeom>
        <a:solidFill>
          <a:schemeClr val="tx1"/>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2495728" y="1863709"/>
        <a:ext cx="335675" cy="336581"/>
      </dsp:txXfrm>
    </dsp:sp>
    <dsp:sp modelId="{F0EE840A-6A6A-8C4E-BD43-645284D74784}">
      <dsp:nvSpPr>
        <dsp:cNvPr id="0" name=""/>
        <dsp:cNvSpPr/>
      </dsp:nvSpPr>
      <dsp:spPr>
        <a:xfrm>
          <a:off x="3174317" y="1353410"/>
          <a:ext cx="2261964" cy="1357178"/>
        </a:xfrm>
        <a:prstGeom prst="roundRect">
          <a:avLst>
            <a:gd name="adj" fmla="val 10000"/>
          </a:avLst>
        </a:prstGeom>
        <a:solidFill>
          <a:schemeClr val="accent4">
            <a:lumMod val="60000"/>
            <a:lumOff val="40000"/>
          </a:schemeClr>
        </a:solidFill>
        <a:ln>
          <a:solidFill>
            <a:schemeClr val="accent4">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mn-lt"/>
            </a:rPr>
            <a:t>How are those assets threatened</a:t>
          </a:r>
        </a:p>
      </dsp:txBody>
      <dsp:txXfrm>
        <a:off x="3214067" y="1393160"/>
        <a:ext cx="2182464" cy="1277678"/>
      </dsp:txXfrm>
    </dsp:sp>
    <dsp:sp modelId="{106A60B2-E17B-6846-A742-BD11872B615E}">
      <dsp:nvSpPr>
        <dsp:cNvPr id="0" name=""/>
        <dsp:cNvSpPr/>
      </dsp:nvSpPr>
      <dsp:spPr>
        <a:xfrm>
          <a:off x="5662478" y="1751516"/>
          <a:ext cx="479536" cy="560967"/>
        </a:xfrm>
        <a:prstGeom prst="rightArrow">
          <a:avLst>
            <a:gd name="adj1" fmla="val 60000"/>
            <a:gd name="adj2" fmla="val 50000"/>
          </a:avLst>
        </a:prstGeom>
        <a:solidFill>
          <a:schemeClr val="tx1"/>
        </a:solidFill>
        <a:ln>
          <a:solidFill>
            <a:schemeClr val="accent4">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5662478" y="1863709"/>
        <a:ext cx="335675" cy="336581"/>
      </dsp:txXfrm>
    </dsp:sp>
    <dsp:sp modelId="{5E945862-EF2F-A845-884B-12FE5750CF76}">
      <dsp:nvSpPr>
        <dsp:cNvPr id="0" name=""/>
        <dsp:cNvSpPr/>
      </dsp:nvSpPr>
      <dsp:spPr>
        <a:xfrm>
          <a:off x="6341067" y="1353410"/>
          <a:ext cx="2261964" cy="1357178"/>
        </a:xfrm>
        <a:prstGeom prst="roundRect">
          <a:avLst>
            <a:gd name="adj" fmla="val 10000"/>
          </a:avLst>
        </a:prstGeom>
        <a:solidFill>
          <a:schemeClr val="accent5">
            <a:lumMod val="75000"/>
          </a:schemeClr>
        </a:solidFill>
        <a:ln>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mn-lt"/>
            </a:rPr>
            <a:t>What can be done to counter those threats</a:t>
          </a:r>
        </a:p>
      </dsp:txBody>
      <dsp:txXfrm>
        <a:off x="6380817" y="1393160"/>
        <a:ext cx="2182464" cy="127767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DCED59-5831-8746-920B-E8FC2BE38DE0}">
      <dsp:nvSpPr>
        <dsp:cNvPr id="0" name=""/>
        <dsp:cNvSpPr/>
      </dsp:nvSpPr>
      <dsp:spPr>
        <a:xfrm>
          <a:off x="3008030" y="1212413"/>
          <a:ext cx="3020397" cy="3020397"/>
        </a:xfrm>
        <a:prstGeom prst="ellipse">
          <a:avLst/>
        </a:prstGeom>
        <a:solidFill>
          <a:schemeClr val="tx1"/>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bg1"/>
              </a:solidFill>
              <a:latin typeface="+mj-lt"/>
            </a:rPr>
            <a:t>Anything that might hinder or prevent an asset from providing appropriate levels of the key security services</a:t>
          </a:r>
        </a:p>
      </dsp:txBody>
      <dsp:txXfrm>
        <a:off x="3450357" y="1654740"/>
        <a:ext cx="2135743" cy="2135743"/>
      </dsp:txXfrm>
    </dsp:sp>
    <dsp:sp modelId="{4B08B501-66AB-4248-8253-D4694DE12555}">
      <dsp:nvSpPr>
        <dsp:cNvPr id="0" name=""/>
        <dsp:cNvSpPr/>
      </dsp:nvSpPr>
      <dsp:spPr>
        <a:xfrm>
          <a:off x="3763129" y="539"/>
          <a:ext cx="1510198" cy="1510198"/>
        </a:xfrm>
        <a:prstGeom prst="ellipse">
          <a:avLst/>
        </a:prstGeom>
        <a:solidFill>
          <a:schemeClr val="accent3">
            <a:lumMod val="7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Integrity</a:t>
          </a:r>
        </a:p>
      </dsp:txBody>
      <dsp:txXfrm>
        <a:off x="3984292" y="221702"/>
        <a:ext cx="1067872" cy="1067872"/>
      </dsp:txXfrm>
    </dsp:sp>
    <dsp:sp modelId="{87CA51B6-BDF1-9B48-BA0C-54E26B9325A8}">
      <dsp:nvSpPr>
        <dsp:cNvPr id="0" name=""/>
        <dsp:cNvSpPr/>
      </dsp:nvSpPr>
      <dsp:spPr>
        <a:xfrm>
          <a:off x="5545825" y="960930"/>
          <a:ext cx="1842427" cy="1556410"/>
        </a:xfrm>
        <a:prstGeom prst="ellipse">
          <a:avLst/>
        </a:prstGeom>
        <a:solidFill>
          <a:schemeClr val="accent5">
            <a:lumMod val="7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b="0" kern="120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endParaRPr>
        </a:p>
        <a:p>
          <a:pPr marL="0" lvl="0" indent="0" algn="ctr" defTabSz="800100">
            <a:lnSpc>
              <a:spcPct val="90000"/>
            </a:lnSpc>
            <a:spcBef>
              <a:spcPct val="0"/>
            </a:spcBef>
            <a:spcAft>
              <a:spcPct val="35000"/>
            </a:spcAft>
            <a:buNone/>
          </a:pPr>
          <a:r>
            <a:rPr lang="en-US" sz="1800" b="0" kern="120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Availability 		</a:t>
          </a:r>
        </a:p>
      </dsp:txBody>
      <dsp:txXfrm>
        <a:off x="5815642" y="1188861"/>
        <a:ext cx="1302793" cy="1100548"/>
      </dsp:txXfrm>
    </dsp:sp>
    <dsp:sp modelId="{38841C6F-ECA0-5845-ADD8-06F94BDDFEDA}">
      <dsp:nvSpPr>
        <dsp:cNvPr id="0" name=""/>
        <dsp:cNvSpPr/>
      </dsp:nvSpPr>
      <dsp:spPr>
        <a:xfrm>
          <a:off x="5480062" y="2901168"/>
          <a:ext cx="2699163" cy="1452841"/>
        </a:xfrm>
        <a:prstGeom prst="ellipse">
          <a:avLst/>
        </a:prstGeom>
        <a:solidFill>
          <a:schemeClr val="accent3">
            <a:lumMod val="7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Accountability</a:t>
          </a:r>
        </a:p>
      </dsp:txBody>
      <dsp:txXfrm>
        <a:off x="5875345" y="3113932"/>
        <a:ext cx="1908597" cy="1027313"/>
      </dsp:txXfrm>
    </dsp:sp>
    <dsp:sp modelId="{9FEA7F70-2F74-A245-A233-EDF5E84805A7}">
      <dsp:nvSpPr>
        <dsp:cNvPr id="0" name=""/>
        <dsp:cNvSpPr/>
      </dsp:nvSpPr>
      <dsp:spPr>
        <a:xfrm>
          <a:off x="3405054" y="3934486"/>
          <a:ext cx="2226350" cy="1510198"/>
        </a:xfrm>
        <a:prstGeom prst="ellipse">
          <a:avLst/>
        </a:prstGeom>
        <a:solidFill>
          <a:schemeClr val="accent5">
            <a:lumMod val="7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Authenticity</a:t>
          </a:r>
          <a:r>
            <a:rPr lang="en-US" sz="1800" kern="1200" dirty="0">
              <a:latin typeface="+mj-lt"/>
            </a:rPr>
            <a:t>	</a:t>
          </a:r>
        </a:p>
      </dsp:txBody>
      <dsp:txXfrm>
        <a:off x="3731095" y="4155649"/>
        <a:ext cx="1574268" cy="1067872"/>
      </dsp:txXfrm>
    </dsp:sp>
    <dsp:sp modelId="{800EDA8F-81A7-8C4E-897B-284FA51637AB}">
      <dsp:nvSpPr>
        <dsp:cNvPr id="0" name=""/>
        <dsp:cNvSpPr/>
      </dsp:nvSpPr>
      <dsp:spPr>
        <a:xfrm>
          <a:off x="1772154" y="2901179"/>
          <a:ext cx="1782563" cy="1510198"/>
        </a:xfrm>
        <a:prstGeom prst="ellipse">
          <a:avLst/>
        </a:prstGeom>
        <a:solidFill>
          <a:schemeClr val="accent3">
            <a:lumMod val="7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Reliability</a:t>
          </a:r>
        </a:p>
      </dsp:txBody>
      <dsp:txXfrm>
        <a:off x="2033204" y="3122342"/>
        <a:ext cx="1260463" cy="1067872"/>
      </dsp:txXfrm>
    </dsp:sp>
    <dsp:sp modelId="{86A2D228-B306-6A46-A7A2-164614DF38D3}">
      <dsp:nvSpPr>
        <dsp:cNvPr id="0" name=""/>
        <dsp:cNvSpPr/>
      </dsp:nvSpPr>
      <dsp:spPr>
        <a:xfrm>
          <a:off x="1250943" y="885545"/>
          <a:ext cx="2484080" cy="1637266"/>
        </a:xfrm>
        <a:prstGeom prst="ellipse">
          <a:avLst/>
        </a:prstGeom>
        <a:solidFill>
          <a:schemeClr val="accent5">
            <a:lumMod val="7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rPr>
            <a:t>Confidentiality</a:t>
          </a:r>
          <a:r>
            <a:rPr lang="en-US" sz="1800" kern="1200" dirty="0">
              <a:latin typeface="+mj-lt"/>
            </a:rPr>
            <a:t>	</a:t>
          </a:r>
        </a:p>
      </dsp:txBody>
      <dsp:txXfrm>
        <a:off x="1614728" y="1125317"/>
        <a:ext cx="1756510" cy="115772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D2EDFE-3C43-5247-A99E-A6193F869A8C}">
      <dsp:nvSpPr>
        <dsp:cNvPr id="0" name=""/>
        <dsp:cNvSpPr/>
      </dsp:nvSpPr>
      <dsp:spPr>
        <a:xfrm>
          <a:off x="0" y="1561944"/>
          <a:ext cx="7632848" cy="1864800"/>
        </a:xfrm>
        <a:prstGeom prst="rect">
          <a:avLst/>
        </a:prstGeom>
        <a:solidFill>
          <a:schemeClr val="lt1">
            <a:alpha val="90000"/>
            <a:hueOff val="0"/>
            <a:satOff val="0"/>
            <a:lumOff val="0"/>
            <a:alphaOff val="0"/>
          </a:schemeClr>
        </a:solidFill>
        <a:ln w="28575" cap="flat" cmpd="sng" algn="ctr">
          <a:solidFill>
            <a:schemeClr val="accent5">
              <a:lumMod val="50000"/>
              <a:alpha val="9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92394" tIns="333248" rIns="592394"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mn-lt"/>
            </a:rPr>
            <a:t>Motivation</a:t>
          </a:r>
        </a:p>
        <a:p>
          <a:pPr marL="171450" lvl="1" indent="-171450" algn="l" defTabSz="711200">
            <a:lnSpc>
              <a:spcPct val="90000"/>
            </a:lnSpc>
            <a:spcBef>
              <a:spcPct val="0"/>
            </a:spcBef>
            <a:spcAft>
              <a:spcPct val="15000"/>
            </a:spcAft>
            <a:buChar char="•"/>
          </a:pPr>
          <a:r>
            <a:rPr lang="en-US" sz="1600" kern="1200" dirty="0">
              <a:latin typeface="+mn-lt"/>
            </a:rPr>
            <a:t>Capability</a:t>
          </a:r>
        </a:p>
        <a:p>
          <a:pPr marL="171450" lvl="1" indent="-171450" algn="l" defTabSz="711200">
            <a:lnSpc>
              <a:spcPct val="90000"/>
            </a:lnSpc>
            <a:spcBef>
              <a:spcPct val="0"/>
            </a:spcBef>
            <a:spcAft>
              <a:spcPct val="15000"/>
            </a:spcAft>
            <a:buChar char="•"/>
          </a:pPr>
          <a:r>
            <a:rPr lang="en-US" sz="1600" kern="1200" dirty="0">
              <a:latin typeface="+mn-lt"/>
            </a:rPr>
            <a:t>Resources</a:t>
          </a:r>
        </a:p>
        <a:p>
          <a:pPr marL="171450" lvl="1" indent="-171450" algn="l" defTabSz="711200">
            <a:lnSpc>
              <a:spcPct val="90000"/>
            </a:lnSpc>
            <a:spcBef>
              <a:spcPct val="0"/>
            </a:spcBef>
            <a:spcAft>
              <a:spcPct val="15000"/>
            </a:spcAft>
            <a:buChar char="•"/>
          </a:pPr>
          <a:r>
            <a:rPr lang="en-US" sz="1600" kern="1200" dirty="0">
              <a:latin typeface="+mn-lt"/>
            </a:rPr>
            <a:t>Probability of attack</a:t>
          </a:r>
        </a:p>
        <a:p>
          <a:pPr marL="171450" lvl="1" indent="-171450" algn="l" defTabSz="711200">
            <a:lnSpc>
              <a:spcPct val="90000"/>
            </a:lnSpc>
            <a:spcBef>
              <a:spcPct val="0"/>
            </a:spcBef>
            <a:spcAft>
              <a:spcPct val="15000"/>
            </a:spcAft>
            <a:buChar char="•"/>
          </a:pPr>
          <a:r>
            <a:rPr lang="en-US" sz="1600" kern="1200" dirty="0">
              <a:latin typeface="+mn-lt"/>
            </a:rPr>
            <a:t>Deterrence</a:t>
          </a:r>
        </a:p>
      </dsp:txBody>
      <dsp:txXfrm>
        <a:off x="0" y="1561944"/>
        <a:ext cx="7632848" cy="1864800"/>
      </dsp:txXfrm>
    </dsp:sp>
    <dsp:sp modelId="{D023BD65-AC0B-2448-97EA-3C77B40F2276}">
      <dsp:nvSpPr>
        <dsp:cNvPr id="0" name=""/>
        <dsp:cNvSpPr/>
      </dsp:nvSpPr>
      <dsp:spPr>
        <a:xfrm>
          <a:off x="381642" y="1325784"/>
          <a:ext cx="5342993" cy="472320"/>
        </a:xfrm>
        <a:prstGeom prst="roundRect">
          <a:avLst/>
        </a:prstGeom>
        <a:solidFill>
          <a:schemeClr val="accent5">
            <a:lumMod val="75000"/>
            <a:alpha val="90000"/>
          </a:schemeClr>
        </a:solidFill>
        <a:ln w="28575" cap="flat" cmpd="sng" algn="ctr">
          <a:solidFill>
            <a:schemeClr val="accent5">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952" tIns="0" rIns="201952" bIns="0" numCol="1" spcCol="1270" anchor="ctr" anchorCtr="0">
          <a:noAutofit/>
        </a:bodyPr>
        <a:lstStyle/>
        <a:p>
          <a:pPr marL="0" lvl="0" indent="0" algn="l" defTabSz="711200">
            <a:lnSpc>
              <a:spcPct val="90000"/>
            </a:lnSpc>
            <a:spcBef>
              <a:spcPct val="0"/>
            </a:spcBef>
            <a:spcAft>
              <a:spcPct val="35000"/>
            </a:spcAft>
            <a:buNone/>
          </a:pPr>
          <a:r>
            <a:rPr lang="en-US" sz="1600" b="1" i="0" kern="1200" dirty="0">
              <a:solidFill>
                <a:schemeClr val="bg1"/>
              </a:solidFill>
              <a:latin typeface="+mn-lt"/>
            </a:rPr>
            <a:t>Evaluation of human threat sources should consider:</a:t>
          </a:r>
        </a:p>
      </dsp:txBody>
      <dsp:txXfrm>
        <a:off x="404699" y="1348841"/>
        <a:ext cx="5296879" cy="42620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99748E-4FB9-1140-90FC-92977C6E169C}">
      <dsp:nvSpPr>
        <dsp:cNvPr id="0" name=""/>
        <dsp:cNvSpPr/>
      </dsp:nvSpPr>
      <dsp:spPr>
        <a:xfrm>
          <a:off x="1717624" y="2025"/>
          <a:ext cx="2511325" cy="1004530"/>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2700" rIns="0" bIns="12700" numCol="1" spcCol="1270" anchor="ctr" anchorCtr="0">
          <a:noAutofit/>
        </a:bodyPr>
        <a:lstStyle/>
        <a:p>
          <a:pPr marL="0" lvl="0" indent="0" algn="ctr" defTabSz="889000" rtl="0">
            <a:lnSpc>
              <a:spcPct val="90000"/>
            </a:lnSpc>
            <a:spcBef>
              <a:spcPct val="0"/>
            </a:spcBef>
            <a:spcAft>
              <a:spcPct val="35000"/>
            </a:spcAft>
            <a:buNone/>
          </a:pPr>
          <a:r>
            <a:rPr lang="en-US" sz="2000" b="1" kern="1200" dirty="0"/>
            <a:t>Risk acceptance</a:t>
          </a:r>
          <a:endParaRPr lang="en-US" sz="2000" kern="1200" dirty="0"/>
        </a:p>
      </dsp:txBody>
      <dsp:txXfrm>
        <a:off x="2219889" y="2025"/>
        <a:ext cx="1506795" cy="1004530"/>
      </dsp:txXfrm>
    </dsp:sp>
    <dsp:sp modelId="{1E4C7F21-1449-4D47-8115-B974FF62A42F}">
      <dsp:nvSpPr>
        <dsp:cNvPr id="0" name=""/>
        <dsp:cNvSpPr/>
      </dsp:nvSpPr>
      <dsp:spPr>
        <a:xfrm>
          <a:off x="3902478" y="87410"/>
          <a:ext cx="2355059" cy="833760"/>
        </a:xfrm>
        <a:prstGeom prst="chevron">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marL="0" lvl="0" indent="0" algn="ctr" defTabSz="533400" rtl="0">
            <a:lnSpc>
              <a:spcPct val="90000"/>
            </a:lnSpc>
            <a:spcBef>
              <a:spcPct val="0"/>
            </a:spcBef>
            <a:spcAft>
              <a:spcPct val="35000"/>
            </a:spcAft>
            <a:buNone/>
          </a:pPr>
          <a:r>
            <a:rPr lang="en-US" sz="1200" b="1" kern="1200" dirty="0"/>
            <a:t>Choosing to accept a risk level greater than normal for business reasons</a:t>
          </a:r>
          <a:endParaRPr lang="en-US" sz="1200" kern="1200" dirty="0"/>
        </a:p>
      </dsp:txBody>
      <dsp:txXfrm>
        <a:off x="4319358" y="87410"/>
        <a:ext cx="1521299" cy="833760"/>
      </dsp:txXfrm>
    </dsp:sp>
    <dsp:sp modelId="{050E7C00-83A4-0042-B9AB-834CC6FFDE74}">
      <dsp:nvSpPr>
        <dsp:cNvPr id="0" name=""/>
        <dsp:cNvSpPr/>
      </dsp:nvSpPr>
      <dsp:spPr>
        <a:xfrm>
          <a:off x="1717624" y="1147190"/>
          <a:ext cx="2511325" cy="1004530"/>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2700" rIns="0" bIns="12700" numCol="1" spcCol="1270" anchor="ctr" anchorCtr="0">
          <a:noAutofit/>
        </a:bodyPr>
        <a:lstStyle/>
        <a:p>
          <a:pPr marL="0" lvl="0" indent="0" algn="ctr" defTabSz="889000" rtl="0">
            <a:lnSpc>
              <a:spcPct val="90000"/>
            </a:lnSpc>
            <a:spcBef>
              <a:spcPct val="0"/>
            </a:spcBef>
            <a:spcAft>
              <a:spcPct val="35000"/>
            </a:spcAft>
            <a:buNone/>
          </a:pPr>
          <a:r>
            <a:rPr lang="en-US" sz="2000" b="1" kern="1200" dirty="0"/>
            <a:t>Risk avoidance</a:t>
          </a:r>
          <a:endParaRPr lang="en-US" sz="2000" kern="1200" dirty="0"/>
        </a:p>
      </dsp:txBody>
      <dsp:txXfrm>
        <a:off x="2219889" y="1147190"/>
        <a:ext cx="1506795" cy="1004530"/>
      </dsp:txXfrm>
    </dsp:sp>
    <dsp:sp modelId="{F79856DF-E333-5D4A-B75D-81750049CF3A}">
      <dsp:nvSpPr>
        <dsp:cNvPr id="0" name=""/>
        <dsp:cNvSpPr/>
      </dsp:nvSpPr>
      <dsp:spPr>
        <a:xfrm>
          <a:off x="3902478" y="1232575"/>
          <a:ext cx="2084400" cy="833760"/>
        </a:xfrm>
        <a:prstGeom prst="chevron">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marL="0" lvl="0" indent="0" algn="ctr" defTabSz="533400" rtl="0">
            <a:lnSpc>
              <a:spcPct val="90000"/>
            </a:lnSpc>
            <a:spcBef>
              <a:spcPct val="0"/>
            </a:spcBef>
            <a:spcAft>
              <a:spcPct val="35000"/>
            </a:spcAft>
            <a:buNone/>
          </a:pPr>
          <a:r>
            <a:rPr lang="en-US" sz="1200" b="1" kern="1200" dirty="0"/>
            <a:t>Not proceeding with the activity or system that creates this risk</a:t>
          </a:r>
          <a:endParaRPr lang="en-US" sz="1200" kern="1200" dirty="0"/>
        </a:p>
      </dsp:txBody>
      <dsp:txXfrm>
        <a:off x="4319358" y="1232575"/>
        <a:ext cx="1250640" cy="833760"/>
      </dsp:txXfrm>
    </dsp:sp>
    <dsp:sp modelId="{16C56A94-1083-2E4A-BE40-5C69B727B250}">
      <dsp:nvSpPr>
        <dsp:cNvPr id="0" name=""/>
        <dsp:cNvSpPr/>
      </dsp:nvSpPr>
      <dsp:spPr>
        <a:xfrm>
          <a:off x="1717624" y="2292354"/>
          <a:ext cx="2511325" cy="1004530"/>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2700" rIns="0" bIns="12700" numCol="1" spcCol="1270" anchor="ctr" anchorCtr="0">
          <a:noAutofit/>
        </a:bodyPr>
        <a:lstStyle/>
        <a:p>
          <a:pPr marL="0" lvl="0" indent="0" algn="ctr" defTabSz="889000" rtl="0">
            <a:lnSpc>
              <a:spcPct val="90000"/>
            </a:lnSpc>
            <a:spcBef>
              <a:spcPct val="0"/>
            </a:spcBef>
            <a:spcAft>
              <a:spcPct val="35000"/>
            </a:spcAft>
            <a:buNone/>
          </a:pPr>
          <a:r>
            <a:rPr lang="en-US" sz="2000" b="1" kern="1200" dirty="0"/>
            <a:t>Risk transfer</a:t>
          </a:r>
          <a:endParaRPr lang="en-US" sz="2000" kern="1200" dirty="0"/>
        </a:p>
      </dsp:txBody>
      <dsp:txXfrm>
        <a:off x="2219889" y="2292354"/>
        <a:ext cx="1506795" cy="1004530"/>
      </dsp:txXfrm>
    </dsp:sp>
    <dsp:sp modelId="{5EC43DED-4F4E-C147-A658-AF90F9C87BCB}">
      <dsp:nvSpPr>
        <dsp:cNvPr id="0" name=""/>
        <dsp:cNvSpPr/>
      </dsp:nvSpPr>
      <dsp:spPr>
        <a:xfrm>
          <a:off x="3902478" y="2377739"/>
          <a:ext cx="2084400" cy="833760"/>
        </a:xfrm>
        <a:prstGeom prst="chevron">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marL="0" lvl="0" indent="0" algn="ctr" defTabSz="533400" rtl="0">
            <a:lnSpc>
              <a:spcPct val="90000"/>
            </a:lnSpc>
            <a:spcBef>
              <a:spcPct val="0"/>
            </a:spcBef>
            <a:spcAft>
              <a:spcPct val="35000"/>
            </a:spcAft>
            <a:buNone/>
          </a:pPr>
          <a:r>
            <a:rPr lang="en-US" sz="1200" b="1" kern="1200" dirty="0"/>
            <a:t>Sharing responsibility for the risk with a third party</a:t>
          </a:r>
          <a:endParaRPr lang="en-US" sz="1200" kern="1200" dirty="0"/>
        </a:p>
      </dsp:txBody>
      <dsp:txXfrm>
        <a:off x="4319358" y="2377739"/>
        <a:ext cx="1250640" cy="833760"/>
      </dsp:txXfrm>
    </dsp:sp>
    <dsp:sp modelId="{23718B34-47DD-6941-9BD5-5BE44450ADF6}">
      <dsp:nvSpPr>
        <dsp:cNvPr id="0" name=""/>
        <dsp:cNvSpPr/>
      </dsp:nvSpPr>
      <dsp:spPr>
        <a:xfrm>
          <a:off x="1717624" y="3437519"/>
          <a:ext cx="2511325" cy="1004530"/>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2700" rIns="0" bIns="12700" numCol="1" spcCol="1270" anchor="ctr" anchorCtr="0">
          <a:noAutofit/>
        </a:bodyPr>
        <a:lstStyle/>
        <a:p>
          <a:pPr marL="0" lvl="0" indent="0" algn="ctr" defTabSz="889000" rtl="0">
            <a:lnSpc>
              <a:spcPct val="90000"/>
            </a:lnSpc>
            <a:spcBef>
              <a:spcPct val="0"/>
            </a:spcBef>
            <a:spcAft>
              <a:spcPct val="35000"/>
            </a:spcAft>
            <a:buNone/>
          </a:pPr>
          <a:r>
            <a:rPr lang="en-US" sz="2000" b="1" kern="1200" dirty="0"/>
            <a:t>Reduce consequence</a:t>
          </a:r>
          <a:endParaRPr lang="en-US" sz="2000" kern="1200" dirty="0"/>
        </a:p>
      </dsp:txBody>
      <dsp:txXfrm>
        <a:off x="2219889" y="3437519"/>
        <a:ext cx="1506795" cy="1004530"/>
      </dsp:txXfrm>
    </dsp:sp>
    <dsp:sp modelId="{1D04DDD7-9959-4F4B-9DE9-1605710590D4}">
      <dsp:nvSpPr>
        <dsp:cNvPr id="0" name=""/>
        <dsp:cNvSpPr/>
      </dsp:nvSpPr>
      <dsp:spPr>
        <a:xfrm>
          <a:off x="3902478" y="3522904"/>
          <a:ext cx="3320866" cy="833760"/>
        </a:xfrm>
        <a:prstGeom prst="chevron">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marL="0" lvl="0" indent="0" algn="ctr" defTabSz="533400" rtl="0">
            <a:lnSpc>
              <a:spcPct val="90000"/>
            </a:lnSpc>
            <a:spcBef>
              <a:spcPct val="0"/>
            </a:spcBef>
            <a:spcAft>
              <a:spcPct val="35000"/>
            </a:spcAft>
            <a:buNone/>
          </a:pPr>
          <a:r>
            <a:rPr lang="en-US" sz="1200" b="1" kern="1200" dirty="0"/>
            <a:t>Modifying the structure or use of the assets at risk to reduce the impact on the organization should the risk occur</a:t>
          </a:r>
          <a:endParaRPr lang="en-US" sz="1200" kern="1200" dirty="0"/>
        </a:p>
      </dsp:txBody>
      <dsp:txXfrm>
        <a:off x="4319358" y="3522904"/>
        <a:ext cx="2487106" cy="833760"/>
      </dsp:txXfrm>
    </dsp:sp>
    <dsp:sp modelId="{EC90C842-D2C4-624A-9D26-6F7EF5D86155}">
      <dsp:nvSpPr>
        <dsp:cNvPr id="0" name=""/>
        <dsp:cNvSpPr/>
      </dsp:nvSpPr>
      <dsp:spPr>
        <a:xfrm>
          <a:off x="1717624" y="4582683"/>
          <a:ext cx="2511325" cy="1004530"/>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2700" rIns="0" bIns="12700" numCol="1" spcCol="1270" anchor="ctr" anchorCtr="0">
          <a:noAutofit/>
        </a:bodyPr>
        <a:lstStyle/>
        <a:p>
          <a:pPr marL="0" lvl="0" indent="0" algn="ctr" defTabSz="889000" rtl="0">
            <a:lnSpc>
              <a:spcPct val="90000"/>
            </a:lnSpc>
            <a:spcBef>
              <a:spcPct val="0"/>
            </a:spcBef>
            <a:spcAft>
              <a:spcPct val="35000"/>
            </a:spcAft>
            <a:buNone/>
          </a:pPr>
          <a:r>
            <a:rPr lang="en-US" sz="2000" b="1" kern="1200" dirty="0"/>
            <a:t>Reduce likelihood</a:t>
          </a:r>
          <a:endParaRPr lang="en-US" sz="2000" kern="1200" dirty="0"/>
        </a:p>
      </dsp:txBody>
      <dsp:txXfrm>
        <a:off x="2219889" y="4582683"/>
        <a:ext cx="1506795" cy="1004530"/>
      </dsp:txXfrm>
    </dsp:sp>
    <dsp:sp modelId="{DBADCBBB-CE06-C749-9480-7BDC46AC51D9}">
      <dsp:nvSpPr>
        <dsp:cNvPr id="0" name=""/>
        <dsp:cNvSpPr/>
      </dsp:nvSpPr>
      <dsp:spPr>
        <a:xfrm>
          <a:off x="3902478" y="4668069"/>
          <a:ext cx="3371496" cy="833760"/>
        </a:xfrm>
        <a:prstGeom prst="chevron">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marL="0" lvl="0" indent="0" algn="ctr" defTabSz="533400" rtl="0">
            <a:lnSpc>
              <a:spcPct val="90000"/>
            </a:lnSpc>
            <a:spcBef>
              <a:spcPct val="0"/>
            </a:spcBef>
            <a:spcAft>
              <a:spcPct val="35000"/>
            </a:spcAft>
            <a:buNone/>
          </a:pPr>
          <a:r>
            <a:rPr lang="en-US" sz="1200" b="1" kern="1200" dirty="0"/>
            <a:t>Implement suitable controls to lower the chance of the vulnerability being exploited</a:t>
          </a:r>
          <a:endParaRPr lang="en-US" sz="1200" kern="1200" dirty="0"/>
        </a:p>
      </dsp:txBody>
      <dsp:txXfrm>
        <a:off x="4319358" y="4668069"/>
        <a:ext cx="2537736" cy="8337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C3FED0-D962-404C-91F0-A3000AF91FB3}">
      <dsp:nvSpPr>
        <dsp:cNvPr id="0" name=""/>
        <dsp:cNvSpPr/>
      </dsp:nvSpPr>
      <dsp:spPr>
        <a:xfrm>
          <a:off x="3519942" y="1124757"/>
          <a:ext cx="1506843" cy="1506843"/>
        </a:xfrm>
        <a:prstGeom prst="ellipse">
          <a:avLst/>
        </a:prstGeom>
        <a:solidFill>
          <a:schemeClr val="accent3">
            <a:lumMod val="75000"/>
          </a:schemeClr>
        </a:solidFill>
        <a:ln>
          <a:solidFill>
            <a:schemeClr val="accent3">
              <a:lumMod val="50000"/>
            </a:schemeClr>
          </a:solidFill>
        </a:ln>
        <a:effectLst/>
      </dsp:spPr>
      <dsp:style>
        <a:lnRef idx="0">
          <a:scrgbClr r="0" g="0" b="0"/>
        </a:lnRef>
        <a:fillRef idx="3">
          <a:scrgbClr r="0" g="0" b="0"/>
        </a:fillRef>
        <a:effectRef idx="0">
          <a:scrgbClr r="0" g="0" b="0"/>
        </a:effectRef>
        <a:fontRef idx="minor">
          <a:schemeClr val="tx1"/>
        </a:fontRef>
      </dsp:style>
    </dsp:sp>
    <dsp:sp modelId="{2BFAF0D8-4A8F-0749-AC64-7DC132F3C117}">
      <dsp:nvSpPr>
        <dsp:cNvPr id="0" name=""/>
        <dsp:cNvSpPr/>
      </dsp:nvSpPr>
      <dsp:spPr>
        <a:xfrm>
          <a:off x="3331587" y="0"/>
          <a:ext cx="1883554" cy="102606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rtl="0">
            <a:lnSpc>
              <a:spcPct val="90000"/>
            </a:lnSpc>
            <a:spcBef>
              <a:spcPct val="0"/>
            </a:spcBef>
            <a:spcAft>
              <a:spcPct val="35000"/>
            </a:spcAft>
            <a:buNone/>
          </a:pPr>
          <a:r>
            <a:rPr lang="en-US" sz="1400" kern="1200" dirty="0"/>
            <a:t>Reliability and integrity of SCADA nodes and net</a:t>
          </a:r>
        </a:p>
      </dsp:txBody>
      <dsp:txXfrm>
        <a:off x="3331587" y="0"/>
        <a:ext cx="1883554" cy="1026060"/>
      </dsp:txXfrm>
    </dsp:sp>
    <dsp:sp modelId="{AC2F74B8-0E4E-6046-9D54-D538F5FFD874}">
      <dsp:nvSpPr>
        <dsp:cNvPr id="0" name=""/>
        <dsp:cNvSpPr/>
      </dsp:nvSpPr>
      <dsp:spPr>
        <a:xfrm>
          <a:off x="4009038" y="1407168"/>
          <a:ext cx="1506843" cy="1506843"/>
        </a:xfrm>
        <a:prstGeom prst="ellipse">
          <a:avLst/>
        </a:prstGeom>
        <a:solidFill>
          <a:schemeClr val="accent5">
            <a:lumMod val="75000"/>
          </a:schemeClr>
        </a:solidFill>
        <a:ln>
          <a:solidFill>
            <a:schemeClr val="accent5">
              <a:lumMod val="50000"/>
            </a:schemeClr>
          </a:solidFill>
        </a:ln>
        <a:effectLst/>
      </dsp:spPr>
      <dsp:style>
        <a:lnRef idx="0">
          <a:scrgbClr r="0" g="0" b="0"/>
        </a:lnRef>
        <a:fillRef idx="3">
          <a:scrgbClr r="0" g="0" b="0"/>
        </a:fillRef>
        <a:effectRef idx="0">
          <a:scrgbClr r="0" g="0" b="0"/>
        </a:effectRef>
        <a:fontRef idx="minor">
          <a:schemeClr val="tx1"/>
        </a:fontRef>
      </dsp:style>
    </dsp:sp>
    <dsp:sp modelId="{7B1C97A8-0065-4F42-B87C-66F11B518339}">
      <dsp:nvSpPr>
        <dsp:cNvPr id="0" name=""/>
        <dsp:cNvSpPr/>
      </dsp:nvSpPr>
      <dsp:spPr>
        <a:xfrm>
          <a:off x="5627639" y="977200"/>
          <a:ext cx="1784981" cy="112378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rtl="0">
            <a:lnSpc>
              <a:spcPct val="90000"/>
            </a:lnSpc>
            <a:spcBef>
              <a:spcPct val="0"/>
            </a:spcBef>
            <a:spcAft>
              <a:spcPct val="35000"/>
            </a:spcAft>
            <a:buNone/>
          </a:pPr>
          <a:r>
            <a:rPr lang="en-US" sz="1400" kern="1200" dirty="0"/>
            <a:t>Integrity of stored file and database information</a:t>
          </a:r>
        </a:p>
      </dsp:txBody>
      <dsp:txXfrm>
        <a:off x="5627639" y="977200"/>
        <a:ext cx="1784981" cy="1123780"/>
      </dsp:txXfrm>
    </dsp:sp>
    <dsp:sp modelId="{0E5EB91F-AAC5-2549-BE3A-3F98DFF1D5E7}">
      <dsp:nvSpPr>
        <dsp:cNvPr id="0" name=""/>
        <dsp:cNvSpPr/>
      </dsp:nvSpPr>
      <dsp:spPr>
        <a:xfrm>
          <a:off x="4009038" y="1971990"/>
          <a:ext cx="1506843" cy="1506843"/>
        </a:xfrm>
        <a:prstGeom prst="ellipse">
          <a:avLst/>
        </a:prstGeom>
        <a:solidFill>
          <a:schemeClr val="bg2">
            <a:lumMod val="60000"/>
            <a:lumOff val="40000"/>
          </a:schemeClr>
        </a:solidFill>
        <a:ln>
          <a:solidFill>
            <a:schemeClr val="bg2">
              <a:lumMod val="75000"/>
            </a:schemeClr>
          </a:solidFill>
        </a:ln>
        <a:effectLst/>
      </dsp:spPr>
      <dsp:style>
        <a:lnRef idx="0">
          <a:scrgbClr r="0" g="0" b="0"/>
        </a:lnRef>
        <a:fillRef idx="3">
          <a:scrgbClr r="0" g="0" b="0"/>
        </a:fillRef>
        <a:effectRef idx="0">
          <a:scrgbClr r="0" g="0" b="0"/>
        </a:effectRef>
        <a:fontRef idx="minor">
          <a:schemeClr val="tx1"/>
        </a:fontRef>
      </dsp:style>
    </dsp:sp>
    <dsp:sp modelId="{07795835-FDC4-F14E-BFB5-19C9E015E57F}">
      <dsp:nvSpPr>
        <dsp:cNvPr id="0" name=""/>
        <dsp:cNvSpPr/>
      </dsp:nvSpPr>
      <dsp:spPr>
        <a:xfrm>
          <a:off x="5627639" y="2653099"/>
          <a:ext cx="1784981" cy="125570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rtl="0">
            <a:lnSpc>
              <a:spcPct val="90000"/>
            </a:lnSpc>
            <a:spcBef>
              <a:spcPct val="0"/>
            </a:spcBef>
            <a:spcAft>
              <a:spcPct val="35000"/>
            </a:spcAft>
            <a:buNone/>
          </a:pPr>
          <a:r>
            <a:rPr lang="en-US" sz="1400" kern="1200" dirty="0"/>
            <a:t>Availability, integrity of financial system</a:t>
          </a:r>
        </a:p>
      </dsp:txBody>
      <dsp:txXfrm>
        <a:off x="5627639" y="2653099"/>
        <a:ext cx="1784981" cy="1255702"/>
      </dsp:txXfrm>
    </dsp:sp>
    <dsp:sp modelId="{594B5D51-73A9-354C-9318-2904C2ECE07F}">
      <dsp:nvSpPr>
        <dsp:cNvPr id="0" name=""/>
        <dsp:cNvSpPr/>
      </dsp:nvSpPr>
      <dsp:spPr>
        <a:xfrm>
          <a:off x="3519942" y="2254890"/>
          <a:ext cx="1506843" cy="1506843"/>
        </a:xfrm>
        <a:prstGeom prst="ellipse">
          <a:avLst/>
        </a:prstGeom>
        <a:solidFill>
          <a:schemeClr val="accent3">
            <a:lumMod val="75000"/>
          </a:schemeClr>
        </a:solidFill>
        <a:ln>
          <a:solidFill>
            <a:schemeClr val="accent3">
              <a:lumMod val="50000"/>
            </a:schemeClr>
          </a:solidFill>
        </a:ln>
        <a:effectLst/>
      </dsp:spPr>
      <dsp:style>
        <a:lnRef idx="0">
          <a:scrgbClr r="0" g="0" b="0"/>
        </a:lnRef>
        <a:fillRef idx="3">
          <a:scrgbClr r="0" g="0" b="0"/>
        </a:fillRef>
        <a:effectRef idx="0">
          <a:scrgbClr r="0" g="0" b="0"/>
        </a:effectRef>
        <a:fontRef idx="minor">
          <a:schemeClr val="tx1"/>
        </a:fontRef>
      </dsp:style>
    </dsp:sp>
    <dsp:sp modelId="{CA82516A-8F1C-9E45-8902-E7396FDD27BD}">
      <dsp:nvSpPr>
        <dsp:cNvPr id="0" name=""/>
        <dsp:cNvSpPr/>
      </dsp:nvSpPr>
      <dsp:spPr>
        <a:xfrm>
          <a:off x="3331587" y="3859942"/>
          <a:ext cx="1883554" cy="102606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rtl="0">
            <a:lnSpc>
              <a:spcPct val="90000"/>
            </a:lnSpc>
            <a:spcBef>
              <a:spcPct val="0"/>
            </a:spcBef>
            <a:spcAft>
              <a:spcPct val="35000"/>
            </a:spcAft>
            <a:buNone/>
          </a:pPr>
          <a:r>
            <a:rPr lang="en-US" sz="1400" kern="1200" dirty="0"/>
            <a:t>Availability, integrity of procurement system</a:t>
          </a:r>
        </a:p>
      </dsp:txBody>
      <dsp:txXfrm>
        <a:off x="3331587" y="3859942"/>
        <a:ext cx="1883554" cy="1026060"/>
      </dsp:txXfrm>
    </dsp:sp>
    <dsp:sp modelId="{2A3A5586-E7AB-D94F-A560-1EFB76B640DD}">
      <dsp:nvSpPr>
        <dsp:cNvPr id="0" name=""/>
        <dsp:cNvSpPr/>
      </dsp:nvSpPr>
      <dsp:spPr>
        <a:xfrm>
          <a:off x="3030846" y="1971990"/>
          <a:ext cx="1506843" cy="1506843"/>
        </a:xfrm>
        <a:prstGeom prst="ellipse">
          <a:avLst/>
        </a:prstGeom>
        <a:solidFill>
          <a:schemeClr val="accent5">
            <a:lumMod val="75000"/>
          </a:schemeClr>
        </a:solidFill>
        <a:ln>
          <a:solidFill>
            <a:schemeClr val="accent5">
              <a:lumMod val="50000"/>
            </a:schemeClr>
          </a:solidFill>
        </a:ln>
        <a:effectLst/>
      </dsp:spPr>
      <dsp:style>
        <a:lnRef idx="0">
          <a:scrgbClr r="0" g="0" b="0"/>
        </a:lnRef>
        <a:fillRef idx="3">
          <a:scrgbClr r="0" g="0" b="0"/>
        </a:fillRef>
        <a:effectRef idx="0">
          <a:scrgbClr r="0" g="0" b="0"/>
        </a:effectRef>
        <a:fontRef idx="minor">
          <a:schemeClr val="tx1"/>
        </a:fontRef>
      </dsp:style>
    </dsp:sp>
    <dsp:sp modelId="{70FEFBAF-F656-3248-A34D-B76B43D70719}">
      <dsp:nvSpPr>
        <dsp:cNvPr id="0" name=""/>
        <dsp:cNvSpPr/>
      </dsp:nvSpPr>
      <dsp:spPr>
        <a:xfrm>
          <a:off x="442400" y="2664300"/>
          <a:ext cx="2419238" cy="125570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rtl="0">
            <a:lnSpc>
              <a:spcPct val="90000"/>
            </a:lnSpc>
            <a:spcBef>
              <a:spcPct val="0"/>
            </a:spcBef>
            <a:spcAft>
              <a:spcPct val="35000"/>
            </a:spcAft>
            <a:buNone/>
          </a:pPr>
          <a:r>
            <a:rPr lang="en-US" sz="1400" kern="1200" dirty="0"/>
            <a:t>Availability, integrity of maintenance/production system</a:t>
          </a:r>
        </a:p>
      </dsp:txBody>
      <dsp:txXfrm>
        <a:off x="442400" y="2664300"/>
        <a:ext cx="2419238" cy="1255702"/>
      </dsp:txXfrm>
    </dsp:sp>
    <dsp:sp modelId="{4BACD46B-8D3C-E740-BAFF-585B6A64311B}">
      <dsp:nvSpPr>
        <dsp:cNvPr id="0" name=""/>
        <dsp:cNvSpPr/>
      </dsp:nvSpPr>
      <dsp:spPr>
        <a:xfrm>
          <a:off x="3030846" y="1407168"/>
          <a:ext cx="1506843" cy="1506843"/>
        </a:xfrm>
        <a:prstGeom prst="ellipse">
          <a:avLst/>
        </a:prstGeom>
        <a:solidFill>
          <a:schemeClr val="bg2">
            <a:lumMod val="60000"/>
            <a:lumOff val="40000"/>
          </a:schemeClr>
        </a:solidFill>
        <a:ln>
          <a:solidFill>
            <a:schemeClr val="bg2">
              <a:lumMod val="75000"/>
            </a:schemeClr>
          </a:solidFill>
        </a:ln>
        <a:effectLst/>
      </dsp:spPr>
      <dsp:style>
        <a:lnRef idx="0">
          <a:scrgbClr r="0" g="0" b="0"/>
        </a:lnRef>
        <a:fillRef idx="3">
          <a:scrgbClr r="0" g="0" b="0"/>
        </a:fillRef>
        <a:effectRef idx="0">
          <a:scrgbClr r="0" g="0" b="0"/>
        </a:effectRef>
        <a:fontRef idx="minor">
          <a:schemeClr val="tx1"/>
        </a:fontRef>
      </dsp:style>
    </dsp:sp>
    <dsp:sp modelId="{1B138646-AEDA-834B-BCC6-98FBDA30433D}">
      <dsp:nvSpPr>
        <dsp:cNvPr id="0" name=""/>
        <dsp:cNvSpPr/>
      </dsp:nvSpPr>
      <dsp:spPr>
        <a:xfrm>
          <a:off x="1134107" y="977200"/>
          <a:ext cx="1784981" cy="125570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rtl="0">
            <a:lnSpc>
              <a:spcPct val="90000"/>
            </a:lnSpc>
            <a:spcBef>
              <a:spcPct val="0"/>
            </a:spcBef>
            <a:spcAft>
              <a:spcPct val="35000"/>
            </a:spcAft>
            <a:buNone/>
          </a:pPr>
          <a:r>
            <a:rPr lang="en-US" sz="1400" kern="1200" dirty="0"/>
            <a:t>Availability, integrity and confidentiality of mail services</a:t>
          </a:r>
        </a:p>
      </dsp:txBody>
      <dsp:txXfrm>
        <a:off x="1134107" y="977200"/>
        <a:ext cx="1784981" cy="12557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CEBCA9-E0EF-964A-930C-85776AACF547}">
      <dsp:nvSpPr>
        <dsp:cNvPr id="0" name=""/>
        <dsp:cNvSpPr/>
      </dsp:nvSpPr>
      <dsp:spPr>
        <a:xfrm>
          <a:off x="0" y="0"/>
          <a:ext cx="9144000" cy="1531620"/>
        </a:xfrm>
        <a:prstGeom prst="rect">
          <a:avLst/>
        </a:prstGeom>
        <a:solidFill>
          <a:schemeClr val="accent3">
            <a:lumMod val="7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0" kern="1200" dirty="0">
              <a:latin typeface="+mn-lt"/>
            </a:rPr>
            <a:t>IT SECURITY MANAGEMENT:  A process used to achieve and maintain appropriate levels of confidentiality, integrity, availability, accountability, authenticity, and reliability.  IT security management functions include:</a:t>
          </a:r>
        </a:p>
      </dsp:txBody>
      <dsp:txXfrm>
        <a:off x="0" y="0"/>
        <a:ext cx="9144000" cy="1531620"/>
      </dsp:txXfrm>
    </dsp:sp>
    <dsp:sp modelId="{1C84FA8C-ED9A-FC43-A391-DDDD79295E98}">
      <dsp:nvSpPr>
        <dsp:cNvPr id="0" name=""/>
        <dsp:cNvSpPr/>
      </dsp:nvSpPr>
      <dsp:spPr>
        <a:xfrm>
          <a:off x="3146" y="1531620"/>
          <a:ext cx="1246252"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Determining organizational         IT security objectives, strategies, and policies</a:t>
          </a:r>
        </a:p>
      </dsp:txBody>
      <dsp:txXfrm>
        <a:off x="3146" y="1531620"/>
        <a:ext cx="1246252" cy="3216402"/>
      </dsp:txXfrm>
    </dsp:sp>
    <dsp:sp modelId="{133A0DB5-B4DC-EE4F-97ED-465127DA17DB}">
      <dsp:nvSpPr>
        <dsp:cNvPr id="0" name=""/>
        <dsp:cNvSpPr/>
      </dsp:nvSpPr>
      <dsp:spPr>
        <a:xfrm>
          <a:off x="1249398" y="1531620"/>
          <a:ext cx="1144749"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a:latin typeface="+mn-lt"/>
            </a:rPr>
            <a:t>Determining organizational IT security requirements</a:t>
          </a:r>
          <a:endParaRPr lang="en-US" sz="1200" b="1" kern="1200" dirty="0">
            <a:latin typeface="+mn-lt"/>
          </a:endParaRPr>
        </a:p>
      </dsp:txBody>
      <dsp:txXfrm>
        <a:off x="1249398" y="1531620"/>
        <a:ext cx="1144749" cy="3216402"/>
      </dsp:txXfrm>
    </dsp:sp>
    <dsp:sp modelId="{91F63209-B40C-294A-A932-B982AEBD2ABF}">
      <dsp:nvSpPr>
        <dsp:cNvPr id="0" name=""/>
        <dsp:cNvSpPr/>
      </dsp:nvSpPr>
      <dsp:spPr>
        <a:xfrm>
          <a:off x="2394148" y="1531620"/>
          <a:ext cx="1247343"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a:latin typeface="+mn-lt"/>
            </a:rPr>
            <a:t>Identifying and analyzing security threats to IT assets within the organization</a:t>
          </a:r>
          <a:endParaRPr lang="en-US" sz="1200" b="1" kern="1200" dirty="0">
            <a:latin typeface="+mn-lt"/>
          </a:endParaRPr>
        </a:p>
      </dsp:txBody>
      <dsp:txXfrm>
        <a:off x="2394148" y="1531620"/>
        <a:ext cx="1247343" cy="3216402"/>
      </dsp:txXfrm>
    </dsp:sp>
    <dsp:sp modelId="{1932F4D9-3099-CD47-A33A-8F7F982E4626}">
      <dsp:nvSpPr>
        <dsp:cNvPr id="0" name=""/>
        <dsp:cNvSpPr/>
      </dsp:nvSpPr>
      <dsp:spPr>
        <a:xfrm>
          <a:off x="3641491" y="1531620"/>
          <a:ext cx="1014101"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Identifying and analyzing risks</a:t>
          </a:r>
        </a:p>
      </dsp:txBody>
      <dsp:txXfrm>
        <a:off x="3641491" y="1531620"/>
        <a:ext cx="1014101" cy="3216402"/>
      </dsp:txXfrm>
    </dsp:sp>
    <dsp:sp modelId="{32E9282E-07BA-1F46-8BAE-3D761FEF1ED8}">
      <dsp:nvSpPr>
        <dsp:cNvPr id="0" name=""/>
        <dsp:cNvSpPr/>
      </dsp:nvSpPr>
      <dsp:spPr>
        <a:xfrm>
          <a:off x="4655592" y="1531620"/>
          <a:ext cx="1174661"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Specifying appropriate safeguards</a:t>
          </a:r>
        </a:p>
      </dsp:txBody>
      <dsp:txXfrm>
        <a:off x="4655592" y="1531620"/>
        <a:ext cx="1174661" cy="3216402"/>
      </dsp:txXfrm>
    </dsp:sp>
    <dsp:sp modelId="{24676DF4-7AD2-B944-AB30-B7D9C5A5000D}">
      <dsp:nvSpPr>
        <dsp:cNvPr id="0" name=""/>
        <dsp:cNvSpPr/>
      </dsp:nvSpPr>
      <dsp:spPr>
        <a:xfrm>
          <a:off x="5830254" y="1523997"/>
          <a:ext cx="1241585" cy="3231647"/>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11175" rtl="0">
            <a:lnSpc>
              <a:spcPct val="90000"/>
            </a:lnSpc>
            <a:spcBef>
              <a:spcPct val="0"/>
            </a:spcBef>
            <a:spcAft>
              <a:spcPct val="35000"/>
            </a:spcAft>
            <a:buNone/>
          </a:pPr>
          <a:r>
            <a:rPr lang="en-US" sz="1150" b="1" kern="1200" dirty="0">
              <a:latin typeface="+mn-lt"/>
            </a:rPr>
            <a:t>Monitoring the implementation and operation of safeguards that are necessary in order to cost effectively protect the information and services within the organization</a:t>
          </a:r>
        </a:p>
      </dsp:txBody>
      <dsp:txXfrm>
        <a:off x="5830254" y="1523997"/>
        <a:ext cx="1241585" cy="3231647"/>
      </dsp:txXfrm>
    </dsp:sp>
    <dsp:sp modelId="{28C3CB3C-C7D2-CB49-A95C-0705ACD23DED}">
      <dsp:nvSpPr>
        <dsp:cNvPr id="0" name=""/>
        <dsp:cNvSpPr/>
      </dsp:nvSpPr>
      <dsp:spPr>
        <a:xfrm>
          <a:off x="7071840" y="1531620"/>
          <a:ext cx="1135230"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Developing and implementing a security awareness program</a:t>
          </a:r>
        </a:p>
      </dsp:txBody>
      <dsp:txXfrm>
        <a:off x="7071840" y="1531620"/>
        <a:ext cx="1135230" cy="3216402"/>
      </dsp:txXfrm>
    </dsp:sp>
    <dsp:sp modelId="{932EB49E-B7CA-6943-9EE4-2E29970FB7DB}">
      <dsp:nvSpPr>
        <dsp:cNvPr id="0" name=""/>
        <dsp:cNvSpPr/>
      </dsp:nvSpPr>
      <dsp:spPr>
        <a:xfrm>
          <a:off x="8207071" y="1531620"/>
          <a:ext cx="933782"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n-lt"/>
            </a:rPr>
            <a:t>Detecting and reacting to incidents</a:t>
          </a:r>
        </a:p>
      </dsp:txBody>
      <dsp:txXfrm>
        <a:off x="8207071" y="1531620"/>
        <a:ext cx="933782" cy="3216402"/>
      </dsp:txXfrm>
    </dsp:sp>
    <dsp:sp modelId="{FFE7BA93-BDD0-984C-89E5-5B213247846F}">
      <dsp:nvSpPr>
        <dsp:cNvPr id="0" name=""/>
        <dsp:cNvSpPr/>
      </dsp:nvSpPr>
      <dsp:spPr>
        <a:xfrm>
          <a:off x="0" y="4748022"/>
          <a:ext cx="9144000" cy="357378"/>
        </a:xfrm>
        <a:prstGeom prst="rect">
          <a:avLst/>
        </a:prstGeom>
        <a:solidFill>
          <a:schemeClr val="accent3">
            <a:lumMod val="7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11F8B2-A2DD-5E42-83BE-338AE56DA0B9}">
      <dsp:nvSpPr>
        <dsp:cNvPr id="0" name=""/>
        <dsp:cNvSpPr/>
      </dsp:nvSpPr>
      <dsp:spPr>
        <a:xfrm>
          <a:off x="0" y="0"/>
          <a:ext cx="3048000" cy="4572000"/>
        </a:xfrm>
        <a:prstGeom prst="roundRect">
          <a:avLst>
            <a:gd name="adj" fmla="val 10000"/>
          </a:avLst>
        </a:prstGeom>
        <a:solidFill>
          <a:schemeClr val="accent5">
            <a:lumMod val="60000"/>
            <a:lumOff val="40000"/>
          </a:schemeClr>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latin typeface="+mn-lt"/>
            </a:rPr>
            <a:t>First examine organization’s IT security:</a:t>
          </a:r>
        </a:p>
      </dsp:txBody>
      <dsp:txXfrm>
        <a:off x="0" y="0"/>
        <a:ext cx="3048000" cy="1371600"/>
      </dsp:txXfrm>
    </dsp:sp>
    <dsp:sp modelId="{52E71F39-9D61-6744-A980-F4B723FA1F95}">
      <dsp:nvSpPr>
        <dsp:cNvPr id="0" name=""/>
        <dsp:cNvSpPr/>
      </dsp:nvSpPr>
      <dsp:spPr>
        <a:xfrm>
          <a:off x="304800" y="1371990"/>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i="0" kern="1200">
              <a:latin typeface="+mn-lt"/>
            </a:rPr>
            <a:t>Objectives</a:t>
          </a:r>
          <a:r>
            <a:rPr lang="en-US" sz="1800" kern="1200">
              <a:latin typeface="+mn-lt"/>
            </a:rPr>
            <a:t> - wanted IT security outcomes</a:t>
          </a:r>
          <a:endParaRPr lang="en-US" sz="1800" kern="1200" dirty="0">
            <a:latin typeface="+mn-lt"/>
          </a:endParaRPr>
        </a:p>
      </dsp:txBody>
      <dsp:txXfrm>
        <a:off x="331108" y="1398298"/>
        <a:ext cx="2385784" cy="845598"/>
      </dsp:txXfrm>
    </dsp:sp>
    <dsp:sp modelId="{895D45A9-5732-1F49-82EE-95819AA2B3C9}">
      <dsp:nvSpPr>
        <dsp:cNvPr id="0" name=""/>
        <dsp:cNvSpPr/>
      </dsp:nvSpPr>
      <dsp:spPr>
        <a:xfrm>
          <a:off x="304800" y="2408392"/>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mn-lt"/>
            </a:rPr>
            <a:t>Strategies</a:t>
          </a:r>
          <a:r>
            <a:rPr lang="en-US" sz="1800" kern="1200" dirty="0">
              <a:latin typeface="+mn-lt"/>
            </a:rPr>
            <a:t> - how to meet objectives</a:t>
          </a:r>
        </a:p>
      </dsp:txBody>
      <dsp:txXfrm>
        <a:off x="331108" y="2434700"/>
        <a:ext cx="2385784" cy="845598"/>
      </dsp:txXfrm>
    </dsp:sp>
    <dsp:sp modelId="{C0C6AEA2-1A13-364E-9701-B43766F33FE2}">
      <dsp:nvSpPr>
        <dsp:cNvPr id="0" name=""/>
        <dsp:cNvSpPr/>
      </dsp:nvSpPr>
      <dsp:spPr>
        <a:xfrm>
          <a:off x="304800" y="3444794"/>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mn-lt"/>
            </a:rPr>
            <a:t>Policies</a:t>
          </a:r>
          <a:r>
            <a:rPr lang="en-US" sz="1800" kern="1200" dirty="0">
              <a:latin typeface="+mn-lt"/>
            </a:rPr>
            <a:t> - identify what needs to be done</a:t>
          </a:r>
        </a:p>
      </dsp:txBody>
      <dsp:txXfrm>
        <a:off x="331108" y="3471102"/>
        <a:ext cx="2385784" cy="8455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B76C59-715A-B042-B465-CD10C9F3F325}">
      <dsp:nvSpPr>
        <dsp:cNvPr id="0" name=""/>
        <dsp:cNvSpPr/>
      </dsp:nvSpPr>
      <dsp:spPr>
        <a:xfrm>
          <a:off x="0" y="57415"/>
          <a:ext cx="8784976" cy="825336"/>
        </a:xfrm>
        <a:prstGeom prst="rect">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41808" tIns="138176" rIns="241808" bIns="138176" numCol="1" spcCol="1270" anchor="ctr" anchorCtr="0">
          <a:noAutofit/>
        </a:bodyPr>
        <a:lstStyle/>
        <a:p>
          <a:pPr marL="0" lvl="0" indent="0" algn="ctr" defTabSz="1511300" rtl="0">
            <a:lnSpc>
              <a:spcPct val="90000"/>
            </a:lnSpc>
            <a:spcBef>
              <a:spcPct val="0"/>
            </a:spcBef>
            <a:spcAft>
              <a:spcPct val="35000"/>
            </a:spcAft>
            <a:buNone/>
          </a:pPr>
          <a:r>
            <a:rPr lang="en-US" sz="3400" b="1" kern="1200" dirty="0">
              <a:solidFill>
                <a:schemeClr val="bg1"/>
              </a:solidFill>
            </a:rPr>
            <a:t>Needs to address:</a:t>
          </a:r>
          <a:endParaRPr lang="en-US" sz="3400" kern="1200" dirty="0">
            <a:solidFill>
              <a:schemeClr val="bg1"/>
            </a:solidFill>
          </a:endParaRPr>
        </a:p>
      </dsp:txBody>
      <dsp:txXfrm>
        <a:off x="0" y="57415"/>
        <a:ext cx="8784976" cy="825336"/>
      </dsp:txXfrm>
    </dsp:sp>
    <dsp:sp modelId="{7B01258C-2BDC-D14A-80F7-36087E807CED}">
      <dsp:nvSpPr>
        <dsp:cNvPr id="0" name=""/>
        <dsp:cNvSpPr/>
      </dsp:nvSpPr>
      <dsp:spPr>
        <a:xfrm>
          <a:off x="0" y="882752"/>
          <a:ext cx="8784976" cy="4172399"/>
        </a:xfrm>
        <a:prstGeom prst="rect">
          <a:avLst/>
        </a:prstGeom>
        <a:solidFill>
          <a:schemeClr val="accent3">
            <a:lumMod val="60000"/>
            <a:lumOff val="4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rtl="0">
            <a:lnSpc>
              <a:spcPct val="90000"/>
            </a:lnSpc>
            <a:spcBef>
              <a:spcPct val="0"/>
            </a:spcBef>
            <a:spcAft>
              <a:spcPts val="342"/>
            </a:spcAft>
            <a:buChar char="•"/>
          </a:pPr>
          <a:r>
            <a:rPr lang="en-US" sz="1900" b="0" kern="1200" dirty="0">
              <a:latin typeface="+mn-lt"/>
            </a:rPr>
            <a:t>Scope and purpose including relation of objectives to business, legal, regulatory requirements</a:t>
          </a:r>
        </a:p>
        <a:p>
          <a:pPr marL="171450" lvl="1" indent="-171450" algn="l" defTabSz="844550" rtl="0">
            <a:lnSpc>
              <a:spcPct val="90000"/>
            </a:lnSpc>
            <a:spcBef>
              <a:spcPct val="0"/>
            </a:spcBef>
            <a:spcAft>
              <a:spcPts val="342"/>
            </a:spcAft>
            <a:buChar char="•"/>
          </a:pPr>
          <a:r>
            <a:rPr lang="en-US" sz="1900" b="0" kern="1200" dirty="0">
              <a:latin typeface="+mn-lt"/>
            </a:rPr>
            <a:t>IT security requirements</a:t>
          </a:r>
        </a:p>
        <a:p>
          <a:pPr marL="171450" lvl="1" indent="-171450" algn="l" defTabSz="844550" rtl="0">
            <a:lnSpc>
              <a:spcPct val="90000"/>
            </a:lnSpc>
            <a:spcBef>
              <a:spcPct val="0"/>
            </a:spcBef>
            <a:spcAft>
              <a:spcPts val="342"/>
            </a:spcAft>
            <a:buChar char="•"/>
          </a:pPr>
          <a:r>
            <a:rPr lang="en-US" sz="1900" b="0" kern="1200" dirty="0">
              <a:latin typeface="+mn-lt"/>
            </a:rPr>
            <a:t>Assignment of responsibilities</a:t>
          </a:r>
        </a:p>
        <a:p>
          <a:pPr marL="171450" lvl="1" indent="-171450" algn="l" defTabSz="844550" rtl="0">
            <a:lnSpc>
              <a:spcPct val="90000"/>
            </a:lnSpc>
            <a:spcBef>
              <a:spcPct val="0"/>
            </a:spcBef>
            <a:spcAft>
              <a:spcPts val="342"/>
            </a:spcAft>
            <a:buChar char="•"/>
          </a:pPr>
          <a:r>
            <a:rPr lang="en-US" sz="1900" b="0" kern="1200" dirty="0">
              <a:latin typeface="+mn-lt"/>
            </a:rPr>
            <a:t>Risk management approach</a:t>
          </a:r>
        </a:p>
        <a:p>
          <a:pPr marL="171450" lvl="1" indent="-171450" algn="l" defTabSz="844550" rtl="0">
            <a:lnSpc>
              <a:spcPct val="90000"/>
            </a:lnSpc>
            <a:spcBef>
              <a:spcPct val="0"/>
            </a:spcBef>
            <a:spcAft>
              <a:spcPts val="342"/>
            </a:spcAft>
            <a:buChar char="•"/>
          </a:pPr>
          <a:r>
            <a:rPr lang="en-US" sz="1900" b="0" kern="1200" dirty="0">
              <a:latin typeface="+mn-lt"/>
            </a:rPr>
            <a:t>Security awareness and training</a:t>
          </a:r>
        </a:p>
        <a:p>
          <a:pPr marL="171450" lvl="1" indent="-171450" algn="l" defTabSz="844550" rtl="0">
            <a:lnSpc>
              <a:spcPct val="90000"/>
            </a:lnSpc>
            <a:spcBef>
              <a:spcPct val="0"/>
            </a:spcBef>
            <a:spcAft>
              <a:spcPts val="342"/>
            </a:spcAft>
            <a:buChar char="•"/>
          </a:pPr>
          <a:r>
            <a:rPr lang="en-US" sz="1900" b="0" kern="1200" dirty="0">
              <a:latin typeface="+mn-lt"/>
            </a:rPr>
            <a:t>General personnel issues and any legal sanctions</a:t>
          </a:r>
        </a:p>
        <a:p>
          <a:pPr marL="171450" lvl="1" indent="-171450" algn="l" defTabSz="844550" rtl="0">
            <a:lnSpc>
              <a:spcPct val="90000"/>
            </a:lnSpc>
            <a:spcBef>
              <a:spcPct val="0"/>
            </a:spcBef>
            <a:spcAft>
              <a:spcPts val="342"/>
            </a:spcAft>
            <a:buChar char="•"/>
          </a:pPr>
          <a:r>
            <a:rPr lang="en-US" sz="1900" b="0" kern="1200" dirty="0">
              <a:latin typeface="+mn-lt"/>
            </a:rPr>
            <a:t>Integration of security into systems development</a:t>
          </a:r>
        </a:p>
        <a:p>
          <a:pPr marL="171450" lvl="1" indent="-171450" algn="l" defTabSz="844550" rtl="0">
            <a:lnSpc>
              <a:spcPct val="90000"/>
            </a:lnSpc>
            <a:spcBef>
              <a:spcPct val="0"/>
            </a:spcBef>
            <a:spcAft>
              <a:spcPts val="342"/>
            </a:spcAft>
            <a:buChar char="•"/>
          </a:pPr>
          <a:r>
            <a:rPr lang="en-US" sz="1900" b="0" kern="1200" dirty="0">
              <a:latin typeface="+mn-lt"/>
            </a:rPr>
            <a:t>Information classification scheme</a:t>
          </a:r>
        </a:p>
        <a:p>
          <a:pPr marL="171450" lvl="1" indent="-171450" algn="l" defTabSz="844550" rtl="0">
            <a:lnSpc>
              <a:spcPct val="90000"/>
            </a:lnSpc>
            <a:spcBef>
              <a:spcPct val="0"/>
            </a:spcBef>
            <a:spcAft>
              <a:spcPts val="342"/>
            </a:spcAft>
            <a:buChar char="•"/>
          </a:pPr>
          <a:r>
            <a:rPr lang="en-US" sz="1900" b="0" kern="1200" dirty="0">
              <a:latin typeface="+mn-lt"/>
            </a:rPr>
            <a:t>Contingency and business continuity planning</a:t>
          </a:r>
        </a:p>
        <a:p>
          <a:pPr marL="171450" lvl="1" indent="-171450" algn="l" defTabSz="844550" rtl="0">
            <a:lnSpc>
              <a:spcPct val="90000"/>
            </a:lnSpc>
            <a:spcBef>
              <a:spcPct val="0"/>
            </a:spcBef>
            <a:spcAft>
              <a:spcPts val="342"/>
            </a:spcAft>
            <a:buChar char="•"/>
          </a:pPr>
          <a:r>
            <a:rPr lang="en-US" sz="1900" b="0" kern="1200" dirty="0">
              <a:latin typeface="+mn-lt"/>
            </a:rPr>
            <a:t>Incident detection and handling processes</a:t>
          </a:r>
        </a:p>
        <a:p>
          <a:pPr marL="171450" lvl="1" indent="-171450" algn="l" defTabSz="844550" rtl="0">
            <a:lnSpc>
              <a:spcPct val="90000"/>
            </a:lnSpc>
            <a:spcBef>
              <a:spcPct val="0"/>
            </a:spcBef>
            <a:spcAft>
              <a:spcPts val="342"/>
            </a:spcAft>
            <a:buChar char="•"/>
          </a:pPr>
          <a:r>
            <a:rPr lang="en-US" sz="1900" b="0" kern="1200" dirty="0">
              <a:latin typeface="+mn-lt"/>
            </a:rPr>
            <a:t>How and when policy reviewed, and change control to it</a:t>
          </a:r>
        </a:p>
      </dsp:txBody>
      <dsp:txXfrm>
        <a:off x="0" y="882752"/>
        <a:ext cx="8784976" cy="417239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FF1D93-B1A7-EC4D-B4AE-9716ECD96F07}">
      <dsp:nvSpPr>
        <dsp:cNvPr id="0" name=""/>
        <dsp:cNvSpPr/>
      </dsp:nvSpPr>
      <dsp:spPr>
        <a:xfrm flipV="1">
          <a:off x="538248" y="634605"/>
          <a:ext cx="4090121" cy="80316"/>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263144" numCol="1" spcCol="1270" anchor="t" anchorCtr="0">
          <a:noAutofit/>
        </a:bodyPr>
        <a:lstStyle/>
        <a:p>
          <a:pPr marL="285750" lvl="1" indent="-285750" algn="l" defTabSz="1644650">
            <a:lnSpc>
              <a:spcPct val="90000"/>
            </a:lnSpc>
            <a:spcBef>
              <a:spcPct val="0"/>
            </a:spcBef>
            <a:spcAft>
              <a:spcPct val="15000"/>
            </a:spcAft>
            <a:buChar char="•"/>
          </a:pPr>
          <a:endParaRPr lang="en-US" sz="3700" kern="1200" dirty="0"/>
        </a:p>
      </dsp:txBody>
      <dsp:txXfrm rot="10800000">
        <a:off x="538248" y="634605"/>
        <a:ext cx="4090121" cy="80316"/>
      </dsp:txXfrm>
    </dsp:sp>
    <dsp:sp modelId="{129D86C5-B349-B249-9B7A-A09BDCE643A3}">
      <dsp:nvSpPr>
        <dsp:cNvPr id="0" name=""/>
        <dsp:cNvSpPr/>
      </dsp:nvSpPr>
      <dsp:spPr>
        <a:xfrm>
          <a:off x="76199" y="0"/>
          <a:ext cx="6027420" cy="1092240"/>
        </a:xfrm>
        <a:prstGeom prst="round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marL="0" lvl="0" indent="0" algn="l" defTabSz="977900" rtl="0">
            <a:lnSpc>
              <a:spcPct val="90000"/>
            </a:lnSpc>
            <a:spcBef>
              <a:spcPct val="0"/>
            </a:spcBef>
            <a:spcAft>
              <a:spcPct val="35000"/>
            </a:spcAft>
            <a:buNone/>
          </a:pPr>
          <a:r>
            <a:rPr lang="en-US" sz="2200" b="0" kern="1200" dirty="0">
              <a:solidFill>
                <a:schemeClr val="bg1"/>
              </a:solidFill>
              <a:latin typeface="+mn-lt"/>
            </a:rPr>
            <a:t>Critical component of process</a:t>
          </a:r>
        </a:p>
      </dsp:txBody>
      <dsp:txXfrm>
        <a:off x="129518" y="53319"/>
        <a:ext cx="5920782" cy="985602"/>
      </dsp:txXfrm>
    </dsp:sp>
    <dsp:sp modelId="{177C6B0C-9EC7-8A4B-9693-595E5BA85392}">
      <dsp:nvSpPr>
        <dsp:cNvPr id="0" name=""/>
        <dsp:cNvSpPr/>
      </dsp:nvSpPr>
      <dsp:spPr>
        <a:xfrm>
          <a:off x="1981212" y="1535447"/>
          <a:ext cx="4476220" cy="1194637"/>
        </a:xfrm>
        <a:prstGeom prst="rect">
          <a:avLst/>
        </a:prstGeom>
        <a:solidFill>
          <a:schemeClr val="accent6">
            <a:lumMod val="20000"/>
            <a:lumOff val="8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128016" numCol="1" spcCol="1270" anchor="t" anchorCtr="0">
          <a:noAutofit/>
        </a:bodyPr>
        <a:lstStyle/>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Not feasible in practice</a:t>
          </a:r>
        </a:p>
      </dsp:txBody>
      <dsp:txXfrm>
        <a:off x="1981212" y="1535447"/>
        <a:ext cx="4476220" cy="1194637"/>
      </dsp:txXfrm>
    </dsp:sp>
    <dsp:sp modelId="{049C8206-A4B5-724E-B3E3-055514E4F640}">
      <dsp:nvSpPr>
        <dsp:cNvPr id="0" name=""/>
        <dsp:cNvSpPr/>
      </dsp:nvSpPr>
      <dsp:spPr>
        <a:xfrm>
          <a:off x="914402" y="998422"/>
          <a:ext cx="6027420" cy="1092240"/>
        </a:xfrm>
        <a:prstGeom prst="roundRect">
          <a:avLst/>
        </a:prstGeom>
        <a:solidFill>
          <a:schemeClr val="accent6">
            <a:shade val="80000"/>
            <a:hueOff val="-173528"/>
            <a:satOff val="1316"/>
            <a:lumOff val="12612"/>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marL="0" lvl="0" indent="0" algn="l" defTabSz="977900" rtl="0">
            <a:lnSpc>
              <a:spcPct val="90000"/>
            </a:lnSpc>
            <a:spcBef>
              <a:spcPct val="0"/>
            </a:spcBef>
            <a:spcAft>
              <a:spcPct val="35000"/>
            </a:spcAft>
            <a:buNone/>
          </a:pPr>
          <a:r>
            <a:rPr lang="en-US" sz="2200" b="0" kern="1200" dirty="0">
              <a:solidFill>
                <a:schemeClr val="bg1"/>
              </a:solidFill>
              <a:latin typeface="+mn-lt"/>
            </a:rPr>
            <a:t>Ideally examine every organizational asset</a:t>
          </a:r>
        </a:p>
      </dsp:txBody>
      <dsp:txXfrm>
        <a:off x="967721" y="1051741"/>
        <a:ext cx="5920782" cy="985602"/>
      </dsp:txXfrm>
    </dsp:sp>
    <dsp:sp modelId="{BA36F59A-75C2-4445-AF6B-F7E2E9BBD8C7}">
      <dsp:nvSpPr>
        <dsp:cNvPr id="0" name=""/>
        <dsp:cNvSpPr/>
      </dsp:nvSpPr>
      <dsp:spPr>
        <a:xfrm>
          <a:off x="3657610" y="3330225"/>
          <a:ext cx="3456553" cy="2156175"/>
        </a:xfrm>
        <a:prstGeom prst="rect">
          <a:avLst/>
        </a:prstGeom>
        <a:solidFill>
          <a:schemeClr val="accent3">
            <a:lumMod val="40000"/>
            <a:lumOff val="6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128016" numCol="1" spcCol="1270" anchor="t" anchorCtr="0">
          <a:noAutofit/>
        </a:bodyPr>
        <a:lstStyle/>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Baseline</a:t>
          </a:r>
        </a:p>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Informal</a:t>
          </a:r>
        </a:p>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Detailed risk</a:t>
          </a:r>
        </a:p>
        <a:p>
          <a:pPr marL="171450" lvl="1" indent="-171450" algn="l" defTabSz="800100" rtl="0">
            <a:lnSpc>
              <a:spcPct val="90000"/>
            </a:lnSpc>
            <a:spcBef>
              <a:spcPct val="0"/>
            </a:spcBef>
            <a:spcAft>
              <a:spcPct val="15000"/>
            </a:spcAft>
            <a:buChar char="•"/>
          </a:pPr>
          <a:r>
            <a:rPr lang="en-US" sz="1800" b="0" kern="1200" dirty="0">
              <a:solidFill>
                <a:schemeClr val="bg1"/>
              </a:solidFill>
              <a:latin typeface="+mn-lt"/>
            </a:rPr>
            <a:t>Combined</a:t>
          </a:r>
        </a:p>
      </dsp:txBody>
      <dsp:txXfrm>
        <a:off x="3657610" y="3330225"/>
        <a:ext cx="3456553" cy="2156175"/>
      </dsp:txXfrm>
    </dsp:sp>
    <dsp:sp modelId="{0509F58E-3F2E-8C49-84B4-D18E914CAD90}">
      <dsp:nvSpPr>
        <dsp:cNvPr id="0" name=""/>
        <dsp:cNvSpPr/>
      </dsp:nvSpPr>
      <dsp:spPr>
        <a:xfrm>
          <a:off x="1524015" y="2730962"/>
          <a:ext cx="6484599" cy="1092240"/>
        </a:xfrm>
        <a:prstGeom prst="round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marL="0" lvl="0" indent="0" algn="l" defTabSz="977900" rtl="0">
            <a:lnSpc>
              <a:spcPct val="90000"/>
            </a:lnSpc>
            <a:spcBef>
              <a:spcPct val="0"/>
            </a:spcBef>
            <a:spcAft>
              <a:spcPct val="35000"/>
            </a:spcAft>
            <a:buNone/>
          </a:pPr>
          <a:r>
            <a:rPr lang="en-US" sz="2200" b="0" kern="1200" dirty="0">
              <a:solidFill>
                <a:schemeClr val="bg1"/>
              </a:solidFill>
              <a:latin typeface="+mn-lt"/>
            </a:rPr>
            <a:t>Approaches to identifying and mitigating risks to an organization’s IT infrastructure:</a:t>
          </a:r>
        </a:p>
      </dsp:txBody>
      <dsp:txXfrm>
        <a:off x="1577334" y="2784281"/>
        <a:ext cx="6377961" cy="9856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6AD136-B7C9-274B-BAA3-ED6F6C9CCA25}">
      <dsp:nvSpPr>
        <dsp:cNvPr id="0" name=""/>
        <dsp:cNvSpPr/>
      </dsp:nvSpPr>
      <dsp:spPr>
        <a:xfrm>
          <a:off x="515421" y="3050"/>
          <a:ext cx="2321049" cy="1392629"/>
        </a:xfrm>
        <a:prstGeom prst="rect">
          <a:avLst/>
        </a:prstGeom>
        <a:gradFill rotWithShape="0">
          <a:gsLst>
            <a:gs pos="0">
              <a:schemeClr val="accent6">
                <a:shade val="80000"/>
                <a:hueOff val="0"/>
                <a:satOff val="0"/>
                <a:lumOff val="0"/>
                <a:alphaOff val="0"/>
                <a:shade val="51000"/>
                <a:satMod val="130000"/>
              </a:schemeClr>
            </a:gs>
            <a:gs pos="80000">
              <a:schemeClr val="accent6">
                <a:shade val="80000"/>
                <a:hueOff val="0"/>
                <a:satOff val="0"/>
                <a:lumOff val="0"/>
                <a:alphaOff val="0"/>
                <a:shade val="93000"/>
                <a:satMod val="130000"/>
              </a:schemeClr>
            </a:gs>
            <a:gs pos="100000">
              <a:schemeClr val="accent6">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latin typeface="+mj-lt"/>
            </a:rPr>
            <a:t>Involves conducting an informal, pragmatic risk analysis on organization’s IT systems</a:t>
          </a:r>
        </a:p>
      </dsp:txBody>
      <dsp:txXfrm>
        <a:off x="515421" y="3050"/>
        <a:ext cx="2321049" cy="1392629"/>
      </dsp:txXfrm>
    </dsp:sp>
    <dsp:sp modelId="{DBDFDA52-54DF-FD4F-AF18-F58A40344FFD}">
      <dsp:nvSpPr>
        <dsp:cNvPr id="0" name=""/>
        <dsp:cNvSpPr/>
      </dsp:nvSpPr>
      <dsp:spPr>
        <a:xfrm>
          <a:off x="3068575" y="3050"/>
          <a:ext cx="2321049" cy="1392629"/>
        </a:xfrm>
        <a:prstGeom prst="rect">
          <a:avLst/>
        </a:prstGeom>
        <a:gradFill rotWithShape="0">
          <a:gsLst>
            <a:gs pos="0">
              <a:schemeClr val="accent6">
                <a:shade val="80000"/>
                <a:hueOff val="-57843"/>
                <a:satOff val="439"/>
                <a:lumOff val="4204"/>
                <a:alphaOff val="0"/>
                <a:shade val="51000"/>
                <a:satMod val="130000"/>
              </a:schemeClr>
            </a:gs>
            <a:gs pos="80000">
              <a:schemeClr val="accent6">
                <a:shade val="80000"/>
                <a:hueOff val="-57843"/>
                <a:satOff val="439"/>
                <a:lumOff val="4204"/>
                <a:alphaOff val="0"/>
                <a:shade val="93000"/>
                <a:satMod val="130000"/>
              </a:schemeClr>
            </a:gs>
            <a:gs pos="100000">
              <a:schemeClr val="accent6">
                <a:shade val="80000"/>
                <a:hueOff val="-57843"/>
                <a:satOff val="439"/>
                <a:lumOff val="4204"/>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latin typeface="+mj-lt"/>
            </a:rPr>
            <a:t>Exploits knowledge and expertise of analyst</a:t>
          </a:r>
        </a:p>
      </dsp:txBody>
      <dsp:txXfrm>
        <a:off x="3068575" y="3050"/>
        <a:ext cx="2321049" cy="1392629"/>
      </dsp:txXfrm>
    </dsp:sp>
    <dsp:sp modelId="{691FA8D8-FAA7-5A43-8034-FB5E02C27D1C}">
      <dsp:nvSpPr>
        <dsp:cNvPr id="0" name=""/>
        <dsp:cNvSpPr/>
      </dsp:nvSpPr>
      <dsp:spPr>
        <a:xfrm>
          <a:off x="5621729" y="3050"/>
          <a:ext cx="2321049" cy="1392629"/>
        </a:xfrm>
        <a:prstGeom prst="rect">
          <a:avLst/>
        </a:prstGeom>
        <a:gradFill rotWithShape="0">
          <a:gsLst>
            <a:gs pos="0">
              <a:schemeClr val="accent6">
                <a:shade val="80000"/>
                <a:hueOff val="-115685"/>
                <a:satOff val="877"/>
                <a:lumOff val="8408"/>
                <a:alphaOff val="0"/>
                <a:shade val="51000"/>
                <a:satMod val="130000"/>
              </a:schemeClr>
            </a:gs>
            <a:gs pos="80000">
              <a:schemeClr val="accent6">
                <a:shade val="80000"/>
                <a:hueOff val="-115685"/>
                <a:satOff val="877"/>
                <a:lumOff val="8408"/>
                <a:alphaOff val="0"/>
                <a:shade val="93000"/>
                <a:satMod val="130000"/>
              </a:schemeClr>
            </a:gs>
            <a:gs pos="100000">
              <a:schemeClr val="accent6">
                <a:shade val="80000"/>
                <a:hueOff val="-115685"/>
                <a:satOff val="877"/>
                <a:lumOff val="8408"/>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a:solidFill>
                <a:schemeClr val="bg1"/>
              </a:solidFill>
              <a:latin typeface="+mj-lt"/>
            </a:rPr>
            <a:t>Fairly quick and cheap</a:t>
          </a:r>
        </a:p>
      </dsp:txBody>
      <dsp:txXfrm>
        <a:off x="5621729" y="3050"/>
        <a:ext cx="2321049" cy="1392629"/>
      </dsp:txXfrm>
    </dsp:sp>
    <dsp:sp modelId="{43F73BA4-37E8-5C43-958E-410D6A2C3C31}">
      <dsp:nvSpPr>
        <dsp:cNvPr id="0" name=""/>
        <dsp:cNvSpPr/>
      </dsp:nvSpPr>
      <dsp:spPr>
        <a:xfrm>
          <a:off x="515421" y="1627785"/>
          <a:ext cx="2321049" cy="1392629"/>
        </a:xfrm>
        <a:prstGeom prst="rect">
          <a:avLst/>
        </a:prstGeom>
        <a:gradFill rotWithShape="0">
          <a:gsLst>
            <a:gs pos="0">
              <a:schemeClr val="accent6">
                <a:shade val="80000"/>
                <a:hueOff val="-173528"/>
                <a:satOff val="1316"/>
                <a:lumOff val="12612"/>
                <a:alphaOff val="0"/>
                <a:shade val="51000"/>
                <a:satMod val="130000"/>
              </a:schemeClr>
            </a:gs>
            <a:gs pos="80000">
              <a:schemeClr val="accent6">
                <a:shade val="80000"/>
                <a:hueOff val="-173528"/>
                <a:satOff val="1316"/>
                <a:lumOff val="12612"/>
                <a:alphaOff val="0"/>
                <a:shade val="93000"/>
                <a:satMod val="130000"/>
              </a:schemeClr>
            </a:gs>
            <a:gs pos="100000">
              <a:schemeClr val="accent6">
                <a:shade val="80000"/>
                <a:hueOff val="-173528"/>
                <a:satOff val="1316"/>
                <a:lumOff val="12612"/>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a:solidFill>
                <a:schemeClr val="bg1"/>
              </a:solidFill>
              <a:latin typeface="+mj-lt"/>
            </a:rPr>
            <a:t>Judgments can be made about vulnerabilities and risks that baseline approach would not address</a:t>
          </a:r>
        </a:p>
      </dsp:txBody>
      <dsp:txXfrm>
        <a:off x="515421" y="1627785"/>
        <a:ext cx="2321049" cy="1392629"/>
      </dsp:txXfrm>
    </dsp:sp>
    <dsp:sp modelId="{AEEE60DB-6458-F746-A183-1711429D5185}">
      <dsp:nvSpPr>
        <dsp:cNvPr id="0" name=""/>
        <dsp:cNvSpPr/>
      </dsp:nvSpPr>
      <dsp:spPr>
        <a:xfrm>
          <a:off x="3068575" y="1627785"/>
          <a:ext cx="2321049" cy="1392629"/>
        </a:xfrm>
        <a:prstGeom prst="rect">
          <a:avLst/>
        </a:prstGeom>
        <a:gradFill rotWithShape="0">
          <a:gsLst>
            <a:gs pos="0">
              <a:schemeClr val="accent6">
                <a:shade val="80000"/>
                <a:hueOff val="-231371"/>
                <a:satOff val="1755"/>
                <a:lumOff val="16815"/>
                <a:alphaOff val="0"/>
                <a:shade val="51000"/>
                <a:satMod val="130000"/>
              </a:schemeClr>
            </a:gs>
            <a:gs pos="80000">
              <a:schemeClr val="accent6">
                <a:shade val="80000"/>
                <a:hueOff val="-231371"/>
                <a:satOff val="1755"/>
                <a:lumOff val="16815"/>
                <a:alphaOff val="0"/>
                <a:shade val="93000"/>
                <a:satMod val="130000"/>
              </a:schemeClr>
            </a:gs>
            <a:gs pos="100000">
              <a:schemeClr val="accent6">
                <a:shade val="80000"/>
                <a:hueOff val="-231371"/>
                <a:satOff val="1755"/>
                <a:lumOff val="1681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latin typeface="+mj-lt"/>
            </a:rPr>
            <a:t>Some risks may be incorrectly assessed</a:t>
          </a:r>
        </a:p>
      </dsp:txBody>
      <dsp:txXfrm>
        <a:off x="3068575" y="1627785"/>
        <a:ext cx="2321049" cy="1392629"/>
      </dsp:txXfrm>
    </dsp:sp>
    <dsp:sp modelId="{79EB3C42-4ABA-5C4E-8FBD-D211A4BD5743}">
      <dsp:nvSpPr>
        <dsp:cNvPr id="0" name=""/>
        <dsp:cNvSpPr/>
      </dsp:nvSpPr>
      <dsp:spPr>
        <a:xfrm>
          <a:off x="5621729" y="1627785"/>
          <a:ext cx="2321049" cy="1392629"/>
        </a:xfrm>
        <a:prstGeom prst="rect">
          <a:avLst/>
        </a:prstGeom>
        <a:gradFill rotWithShape="0">
          <a:gsLst>
            <a:gs pos="0">
              <a:schemeClr val="accent6">
                <a:shade val="80000"/>
                <a:hueOff val="-289213"/>
                <a:satOff val="2193"/>
                <a:lumOff val="21019"/>
                <a:alphaOff val="0"/>
                <a:shade val="51000"/>
                <a:satMod val="130000"/>
              </a:schemeClr>
            </a:gs>
            <a:gs pos="80000">
              <a:schemeClr val="accent6">
                <a:shade val="80000"/>
                <a:hueOff val="-289213"/>
                <a:satOff val="2193"/>
                <a:lumOff val="21019"/>
                <a:alphaOff val="0"/>
                <a:shade val="93000"/>
                <a:satMod val="130000"/>
              </a:schemeClr>
            </a:gs>
            <a:gs pos="100000">
              <a:schemeClr val="accent6">
                <a:shade val="80000"/>
                <a:hueOff val="-289213"/>
                <a:satOff val="2193"/>
                <a:lumOff val="21019"/>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a:solidFill>
                <a:schemeClr val="bg1"/>
              </a:solidFill>
              <a:latin typeface="+mj-lt"/>
            </a:rPr>
            <a:t>Skewed by analyst’s views, varies over time</a:t>
          </a:r>
        </a:p>
      </dsp:txBody>
      <dsp:txXfrm>
        <a:off x="5621729" y="1627785"/>
        <a:ext cx="2321049" cy="1392629"/>
      </dsp:txXfrm>
    </dsp:sp>
    <dsp:sp modelId="{7E7614A5-6B20-E94D-95D9-EF0CD561E626}">
      <dsp:nvSpPr>
        <dsp:cNvPr id="0" name=""/>
        <dsp:cNvSpPr/>
      </dsp:nvSpPr>
      <dsp:spPr>
        <a:xfrm>
          <a:off x="3068575" y="3252519"/>
          <a:ext cx="2321049" cy="1392629"/>
        </a:xfrm>
        <a:prstGeom prst="rect">
          <a:avLst/>
        </a:prstGeom>
        <a:gradFill rotWithShape="0">
          <a:gsLst>
            <a:gs pos="0">
              <a:schemeClr val="accent6">
                <a:shade val="80000"/>
                <a:hueOff val="-347056"/>
                <a:satOff val="2632"/>
                <a:lumOff val="25223"/>
                <a:alphaOff val="0"/>
                <a:shade val="51000"/>
                <a:satMod val="130000"/>
              </a:schemeClr>
            </a:gs>
            <a:gs pos="80000">
              <a:schemeClr val="accent6">
                <a:shade val="80000"/>
                <a:hueOff val="-347056"/>
                <a:satOff val="2632"/>
                <a:lumOff val="25223"/>
                <a:alphaOff val="0"/>
                <a:shade val="93000"/>
                <a:satMod val="130000"/>
              </a:schemeClr>
            </a:gs>
            <a:gs pos="100000">
              <a:schemeClr val="accent6">
                <a:shade val="80000"/>
                <a:hueOff val="-347056"/>
                <a:satOff val="2632"/>
                <a:lumOff val="2522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latin typeface="+mj-lt"/>
            </a:rPr>
            <a:t>Suitable for small to medium sized organizations where IT systems are not necessarily essential</a:t>
          </a:r>
        </a:p>
      </dsp:txBody>
      <dsp:txXfrm>
        <a:off x="3068575" y="3252519"/>
        <a:ext cx="2321049" cy="139262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4A0417-83FF-8944-9F5C-3CB704F64E66}">
      <dsp:nvSpPr>
        <dsp:cNvPr id="0" name=""/>
        <dsp:cNvSpPr/>
      </dsp:nvSpPr>
      <dsp:spPr>
        <a:xfrm>
          <a:off x="302778" y="319247"/>
          <a:ext cx="2001483" cy="1919901"/>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solidFill>
                <a:schemeClr val="bg1"/>
              </a:solidFill>
            </a:rPr>
            <a:t>Most comprehensive approach</a:t>
          </a:r>
        </a:p>
      </dsp:txBody>
      <dsp:txXfrm>
        <a:off x="595888" y="600410"/>
        <a:ext cx="1415263" cy="1357575"/>
      </dsp:txXfrm>
    </dsp:sp>
    <dsp:sp modelId="{A52486F1-2831-9B4E-AD1E-6C41621B75B7}">
      <dsp:nvSpPr>
        <dsp:cNvPr id="0" name=""/>
        <dsp:cNvSpPr/>
      </dsp:nvSpPr>
      <dsp:spPr>
        <a:xfrm rot="10068188">
          <a:off x="1276709" y="2408438"/>
          <a:ext cx="620598" cy="364590"/>
        </a:xfrm>
        <a:prstGeom prst="triangle">
          <a:avLst/>
        </a:prstGeom>
        <a:solidFill>
          <a:schemeClr val="accent3">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F638F53-A61B-834F-9CC5-23FC39614272}">
      <dsp:nvSpPr>
        <dsp:cNvPr id="0" name=""/>
        <dsp:cNvSpPr/>
      </dsp:nvSpPr>
      <dsp:spPr>
        <a:xfrm>
          <a:off x="607753" y="2921802"/>
          <a:ext cx="2597397" cy="2293613"/>
        </a:xfrm>
        <a:prstGeom prst="ellipse">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l" defTabSz="711200" rtl="0">
            <a:lnSpc>
              <a:spcPct val="90000"/>
            </a:lnSpc>
            <a:spcBef>
              <a:spcPct val="0"/>
            </a:spcBef>
            <a:spcAft>
              <a:spcPct val="35000"/>
            </a:spcAft>
            <a:buNone/>
          </a:pPr>
          <a:r>
            <a:rPr lang="en-US" sz="1600" kern="1200" dirty="0">
              <a:solidFill>
                <a:schemeClr val="bg1"/>
              </a:solidFill>
            </a:rPr>
            <a:t>Assess using formal structured process</a:t>
          </a:r>
        </a:p>
        <a:p>
          <a:pPr marL="57150" lvl="1" indent="-57150" algn="l" defTabSz="466725" rtl="0">
            <a:lnSpc>
              <a:spcPct val="90000"/>
            </a:lnSpc>
            <a:spcBef>
              <a:spcPct val="0"/>
            </a:spcBef>
            <a:spcAft>
              <a:spcPct val="15000"/>
            </a:spcAft>
            <a:buChar char="•"/>
          </a:pPr>
          <a:r>
            <a:rPr lang="en-US" sz="1050" kern="1200">
              <a:solidFill>
                <a:schemeClr val="bg1"/>
              </a:solidFill>
            </a:rPr>
            <a:t>Number of stages</a:t>
          </a:r>
        </a:p>
        <a:p>
          <a:pPr marL="57150" lvl="1" indent="-57150" algn="l" defTabSz="466725" rtl="0">
            <a:lnSpc>
              <a:spcPct val="90000"/>
            </a:lnSpc>
            <a:spcBef>
              <a:spcPct val="0"/>
            </a:spcBef>
            <a:spcAft>
              <a:spcPct val="15000"/>
            </a:spcAft>
            <a:buChar char="•"/>
          </a:pPr>
          <a:r>
            <a:rPr lang="en-US" sz="1050" kern="1200" dirty="0">
              <a:solidFill>
                <a:schemeClr val="bg1"/>
              </a:solidFill>
            </a:rPr>
            <a:t>Identify threats and vulnerabilities to assets</a:t>
          </a:r>
        </a:p>
        <a:p>
          <a:pPr marL="57150" lvl="1" indent="-57150" algn="l" defTabSz="466725" rtl="0">
            <a:lnSpc>
              <a:spcPct val="90000"/>
            </a:lnSpc>
            <a:spcBef>
              <a:spcPct val="0"/>
            </a:spcBef>
            <a:spcAft>
              <a:spcPct val="15000"/>
            </a:spcAft>
            <a:buChar char="•"/>
          </a:pPr>
          <a:r>
            <a:rPr lang="en-US" sz="1050" kern="1200" dirty="0">
              <a:solidFill>
                <a:schemeClr val="bg1"/>
              </a:solidFill>
            </a:rPr>
            <a:t>Identify likelihood of risk occurring and consequences</a:t>
          </a:r>
        </a:p>
      </dsp:txBody>
      <dsp:txXfrm>
        <a:off x="988133" y="3257694"/>
        <a:ext cx="1836637" cy="1621829"/>
      </dsp:txXfrm>
    </dsp:sp>
    <dsp:sp modelId="{6A83B374-49AC-E341-B08A-D2D878A1B975}">
      <dsp:nvSpPr>
        <dsp:cNvPr id="0" name=""/>
        <dsp:cNvSpPr/>
      </dsp:nvSpPr>
      <dsp:spPr>
        <a:xfrm rot="3112915">
          <a:off x="2773175" y="2689196"/>
          <a:ext cx="620598" cy="364590"/>
        </a:xfrm>
        <a:prstGeom prst="triangle">
          <a:avLst/>
        </a:prstGeom>
        <a:solidFill>
          <a:schemeClr val="accent5">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AF40426-F7A7-EF4D-ADFF-FB0FD8581A63}">
      <dsp:nvSpPr>
        <dsp:cNvPr id="0" name=""/>
        <dsp:cNvSpPr/>
      </dsp:nvSpPr>
      <dsp:spPr>
        <a:xfrm>
          <a:off x="3259442" y="1170188"/>
          <a:ext cx="1744363" cy="1768904"/>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solidFill>
                <a:schemeClr val="bg1"/>
              </a:solidFill>
            </a:rPr>
            <a:t>Significant cost in time, resources, expertise</a:t>
          </a:r>
        </a:p>
      </dsp:txBody>
      <dsp:txXfrm>
        <a:off x="3514898" y="1429238"/>
        <a:ext cx="1233451" cy="1250804"/>
      </dsp:txXfrm>
    </dsp:sp>
    <dsp:sp modelId="{72CF94A9-1291-2D4B-8301-2A9B97CC9E70}">
      <dsp:nvSpPr>
        <dsp:cNvPr id="0" name=""/>
        <dsp:cNvSpPr/>
      </dsp:nvSpPr>
      <dsp:spPr>
        <a:xfrm rot="4565819">
          <a:off x="5166683" y="1539327"/>
          <a:ext cx="620598" cy="364590"/>
        </a:xfrm>
        <a:prstGeom prst="triangle">
          <a:avLst/>
        </a:prstGeom>
        <a:solidFill>
          <a:schemeClr val="accent3">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9728F9B3-AB01-474E-AE42-CBE7C9FF9B20}">
      <dsp:nvSpPr>
        <dsp:cNvPr id="0" name=""/>
        <dsp:cNvSpPr/>
      </dsp:nvSpPr>
      <dsp:spPr>
        <a:xfrm>
          <a:off x="5928392" y="506646"/>
          <a:ext cx="1782753" cy="1765190"/>
        </a:xfrm>
        <a:prstGeom prst="ellipse">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solidFill>
                <a:schemeClr val="bg1"/>
              </a:solidFill>
            </a:rPr>
            <a:t>May be a legal requirement to use</a:t>
          </a:r>
        </a:p>
      </dsp:txBody>
      <dsp:txXfrm>
        <a:off x="6189470" y="765152"/>
        <a:ext cx="1260597" cy="1248178"/>
      </dsp:txXfrm>
    </dsp:sp>
    <dsp:sp modelId="{AB364CC3-BD1C-2343-8FAA-B847232E1751}">
      <dsp:nvSpPr>
        <dsp:cNvPr id="0" name=""/>
        <dsp:cNvSpPr/>
      </dsp:nvSpPr>
      <dsp:spPr>
        <a:xfrm rot="10314691">
          <a:off x="6683523" y="2431679"/>
          <a:ext cx="620598" cy="364590"/>
        </a:xfrm>
        <a:prstGeom prst="triangle">
          <a:avLst/>
        </a:prstGeom>
        <a:solidFill>
          <a:schemeClr val="accent5">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16A773E-D957-D940-8869-3683996883D3}">
      <dsp:nvSpPr>
        <dsp:cNvPr id="0" name=""/>
        <dsp:cNvSpPr/>
      </dsp:nvSpPr>
      <dsp:spPr>
        <a:xfrm>
          <a:off x="6060570" y="2933798"/>
          <a:ext cx="2272348" cy="2216068"/>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solidFill>
                <a:schemeClr val="bg1"/>
              </a:solidFill>
            </a:rPr>
            <a:t>Suitable for large organizations with IT systems critical to their business objectives</a:t>
          </a:r>
        </a:p>
      </dsp:txBody>
      <dsp:txXfrm>
        <a:off x="6393348" y="3258334"/>
        <a:ext cx="1606792" cy="156699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539C1B-D207-6D41-9E63-B1D3A25BCE5B}">
      <dsp:nvSpPr>
        <dsp:cNvPr id="0" name=""/>
        <dsp:cNvSpPr/>
      </dsp:nvSpPr>
      <dsp:spPr>
        <a:xfrm>
          <a:off x="0" y="0"/>
          <a:ext cx="7000110" cy="1034088"/>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kern="1200" dirty="0">
              <a:solidFill>
                <a:schemeClr val="accent6">
                  <a:lumMod val="20000"/>
                  <a:lumOff val="80000"/>
                </a:schemeClr>
              </a:solidFill>
            </a:rPr>
            <a:t>Provides the most accurate evaluation of an organization's IT system’s security risks</a:t>
          </a:r>
          <a:endParaRPr lang="en-US" sz="2200" kern="1200" dirty="0">
            <a:solidFill>
              <a:schemeClr val="accent6">
                <a:lumMod val="20000"/>
                <a:lumOff val="80000"/>
              </a:schemeClr>
            </a:solidFill>
          </a:endParaRPr>
        </a:p>
      </dsp:txBody>
      <dsp:txXfrm>
        <a:off x="30287" y="30287"/>
        <a:ext cx="5796868" cy="973514"/>
      </dsp:txXfrm>
    </dsp:sp>
    <dsp:sp modelId="{63A3998D-6FE7-E24C-8B4A-A96ACBF9E37C}">
      <dsp:nvSpPr>
        <dsp:cNvPr id="0" name=""/>
        <dsp:cNvSpPr/>
      </dsp:nvSpPr>
      <dsp:spPr>
        <a:xfrm>
          <a:off x="586259" y="1222104"/>
          <a:ext cx="7000110" cy="1034088"/>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kern="1200" dirty="0">
              <a:solidFill>
                <a:schemeClr val="accent6">
                  <a:lumMod val="20000"/>
                  <a:lumOff val="80000"/>
                </a:schemeClr>
              </a:solidFill>
            </a:rPr>
            <a:t>Highest cost</a:t>
          </a:r>
          <a:endParaRPr lang="en-US" sz="2200" kern="1200" dirty="0">
            <a:solidFill>
              <a:schemeClr val="accent6">
                <a:lumMod val="20000"/>
                <a:lumOff val="80000"/>
              </a:schemeClr>
            </a:solidFill>
          </a:endParaRPr>
        </a:p>
      </dsp:txBody>
      <dsp:txXfrm>
        <a:off x="616546" y="1252391"/>
        <a:ext cx="5681119" cy="973514"/>
      </dsp:txXfrm>
    </dsp:sp>
    <dsp:sp modelId="{CB33949F-13F7-0F47-A426-A50EA9949A16}">
      <dsp:nvSpPr>
        <dsp:cNvPr id="0" name=""/>
        <dsp:cNvSpPr/>
      </dsp:nvSpPr>
      <dsp:spPr>
        <a:xfrm>
          <a:off x="1163768" y="2444209"/>
          <a:ext cx="7000110" cy="1034088"/>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kern="1200" dirty="0">
              <a:solidFill>
                <a:schemeClr val="accent6">
                  <a:lumMod val="20000"/>
                  <a:lumOff val="80000"/>
                </a:schemeClr>
              </a:solidFill>
            </a:rPr>
            <a:t>Initially focused on addressing defense security concerns</a:t>
          </a:r>
          <a:endParaRPr lang="en-US" sz="2200" kern="1200" dirty="0">
            <a:solidFill>
              <a:schemeClr val="accent6">
                <a:lumMod val="20000"/>
                <a:lumOff val="80000"/>
              </a:schemeClr>
            </a:solidFill>
          </a:endParaRPr>
        </a:p>
      </dsp:txBody>
      <dsp:txXfrm>
        <a:off x="1194055" y="2474496"/>
        <a:ext cx="5689869" cy="973514"/>
      </dsp:txXfrm>
    </dsp:sp>
    <dsp:sp modelId="{FED0590C-947A-C448-91A7-379866A4B7AE}">
      <dsp:nvSpPr>
        <dsp:cNvPr id="0" name=""/>
        <dsp:cNvSpPr/>
      </dsp:nvSpPr>
      <dsp:spPr>
        <a:xfrm>
          <a:off x="1750027" y="3666314"/>
          <a:ext cx="7000110" cy="1034088"/>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kern="1200" dirty="0">
              <a:solidFill>
                <a:schemeClr val="accent6">
                  <a:lumMod val="20000"/>
                  <a:lumOff val="80000"/>
                </a:schemeClr>
              </a:solidFill>
            </a:rPr>
            <a:t>Often mandated by government organizations and associated businesses</a:t>
          </a:r>
        </a:p>
      </dsp:txBody>
      <dsp:txXfrm>
        <a:off x="1780314" y="3696601"/>
        <a:ext cx="5681119" cy="973514"/>
      </dsp:txXfrm>
    </dsp:sp>
    <dsp:sp modelId="{8CD4D033-1A1A-5443-9A5D-FD849767E8AB}">
      <dsp:nvSpPr>
        <dsp:cNvPr id="0" name=""/>
        <dsp:cNvSpPr/>
      </dsp:nvSpPr>
      <dsp:spPr>
        <a:xfrm>
          <a:off x="6327952" y="792017"/>
          <a:ext cx="672157" cy="672157"/>
        </a:xfrm>
        <a:prstGeom prst="downArrow">
          <a:avLst>
            <a:gd name="adj1" fmla="val 55000"/>
            <a:gd name="adj2" fmla="val 45000"/>
          </a:avLst>
        </a:prstGeom>
        <a:solidFill>
          <a:schemeClr val="accent3">
            <a:lumMod val="50000"/>
            <a:alpha val="9000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479187" y="792017"/>
        <a:ext cx="369687" cy="505798"/>
      </dsp:txXfrm>
    </dsp:sp>
    <dsp:sp modelId="{8A79505C-7920-834B-868D-EF863817A317}">
      <dsp:nvSpPr>
        <dsp:cNvPr id="0" name=""/>
        <dsp:cNvSpPr/>
      </dsp:nvSpPr>
      <dsp:spPr>
        <a:xfrm>
          <a:off x="6914212" y="2014122"/>
          <a:ext cx="672157" cy="672157"/>
        </a:xfrm>
        <a:prstGeom prst="downArrow">
          <a:avLst>
            <a:gd name="adj1" fmla="val 55000"/>
            <a:gd name="adj2" fmla="val 45000"/>
          </a:avLst>
        </a:prstGeom>
        <a:solidFill>
          <a:schemeClr val="accent5">
            <a:lumMod val="50000"/>
            <a:alpha val="9000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7065447" y="2014122"/>
        <a:ext cx="369687" cy="505798"/>
      </dsp:txXfrm>
    </dsp:sp>
    <dsp:sp modelId="{8348CDD8-1994-4B42-B858-DD43A4D8BB99}">
      <dsp:nvSpPr>
        <dsp:cNvPr id="0" name=""/>
        <dsp:cNvSpPr/>
      </dsp:nvSpPr>
      <dsp:spPr>
        <a:xfrm>
          <a:off x="7491721" y="3236227"/>
          <a:ext cx="672157" cy="672157"/>
        </a:xfrm>
        <a:prstGeom prst="downArrow">
          <a:avLst>
            <a:gd name="adj1" fmla="val 55000"/>
            <a:gd name="adj2" fmla="val 45000"/>
          </a:avLst>
        </a:prstGeom>
        <a:solidFill>
          <a:schemeClr val="accent3">
            <a:lumMod val="50000"/>
            <a:alpha val="9000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7642956" y="3236227"/>
        <a:ext cx="369687" cy="50579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57D0C3-101E-5847-9424-2B425C8ED92E}">
      <dsp:nvSpPr>
        <dsp:cNvPr id="0" name=""/>
        <dsp:cNvSpPr/>
      </dsp:nvSpPr>
      <dsp:spPr>
        <a:xfrm>
          <a:off x="0" y="28366"/>
          <a:ext cx="7560840" cy="748800"/>
        </a:xfrm>
        <a:prstGeom prst="rect">
          <a:avLst/>
        </a:prstGeom>
        <a:solidFill>
          <a:schemeClr val="accent6">
            <a:lumMod val="75000"/>
          </a:schemeClr>
        </a:solidFill>
        <a:ln w="9525" cap="flat" cmpd="sng" algn="ctr">
          <a:solidFill>
            <a:schemeClr val="accent6">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84912" tIns="105664" rIns="184912" bIns="105664" numCol="1" spcCol="1270" anchor="ctr" anchorCtr="0">
          <a:noAutofit/>
        </a:bodyPr>
        <a:lstStyle/>
        <a:p>
          <a:pPr marL="0" lvl="0" indent="0" algn="ctr" defTabSz="1155700">
            <a:lnSpc>
              <a:spcPct val="90000"/>
            </a:lnSpc>
            <a:spcBef>
              <a:spcPct val="0"/>
            </a:spcBef>
            <a:spcAft>
              <a:spcPct val="35000"/>
            </a:spcAft>
            <a:buNone/>
          </a:pPr>
          <a:r>
            <a:rPr lang="en-US" sz="2600" b="1" i="0" kern="1200" dirty="0">
              <a:solidFill>
                <a:schemeClr val="bg1"/>
              </a:solidFill>
            </a:rPr>
            <a:t>Asset</a:t>
          </a:r>
        </a:p>
      </dsp:txBody>
      <dsp:txXfrm>
        <a:off x="0" y="28366"/>
        <a:ext cx="7560840" cy="748800"/>
      </dsp:txXfrm>
    </dsp:sp>
    <dsp:sp modelId="{67C9DCAE-FAEC-C345-9D17-7CAA623BD7D2}">
      <dsp:nvSpPr>
        <dsp:cNvPr id="0" name=""/>
        <dsp:cNvSpPr/>
      </dsp:nvSpPr>
      <dsp:spPr>
        <a:xfrm>
          <a:off x="0" y="777166"/>
          <a:ext cx="7560840" cy="1962675"/>
        </a:xfrm>
        <a:prstGeom prst="rect">
          <a:avLst/>
        </a:prstGeom>
        <a:solidFill>
          <a:schemeClr val="tx1"/>
        </a:solidFill>
        <a:ln w="9525" cap="flat" cmpd="sng" algn="ctr">
          <a:solidFill>
            <a:schemeClr val="accent6">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38684" tIns="138684" rIns="184912" bIns="208026" numCol="1" spcCol="1270" anchor="t" anchorCtr="0">
          <a:noAutofit/>
        </a:bodyPr>
        <a:lstStyle/>
        <a:p>
          <a:pPr marL="228600" lvl="1" indent="-228600" algn="l" defTabSz="1155700">
            <a:lnSpc>
              <a:spcPct val="90000"/>
            </a:lnSpc>
            <a:spcBef>
              <a:spcPct val="0"/>
            </a:spcBef>
            <a:spcAft>
              <a:spcPct val="15000"/>
            </a:spcAft>
            <a:buChar char="•"/>
          </a:pPr>
          <a:r>
            <a:rPr lang="en-US" sz="2600" kern="1200" dirty="0">
              <a:latin typeface="+mn-lt"/>
            </a:rPr>
            <a:t>“anything that needs to be protected” because it has value to the organization and contributes to the successful attainment of the organization’s objectives</a:t>
          </a:r>
        </a:p>
      </dsp:txBody>
      <dsp:txXfrm>
        <a:off x="0" y="777166"/>
        <a:ext cx="7560840" cy="196267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2">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5CC3096-83BF-4C4F-B538-52097ACD79E2}" type="slidenum">
              <a:rPr lang="en-AU"/>
              <a:pPr/>
              <a:t>‹#›</a:t>
            </a:fld>
            <a:endParaRPr lang="en-AU"/>
          </a:p>
        </p:txBody>
      </p:sp>
    </p:spTree>
    <p:extLst>
      <p:ext uri="{BB962C8B-B14F-4D97-AF65-F5344CB8AC3E}">
        <p14:creationId xmlns:p14="http://schemas.microsoft.com/office/powerpoint/2010/main" val="286186929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9" charset="0"/>
        <a:ea typeface="+mn-ea"/>
        <a:cs typeface="+mn-cs"/>
      </a:defRPr>
    </a:lvl1pPr>
    <a:lvl2pPr marL="4572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latin typeface="Times New Roman" pitchFamily="-109" charset="0"/>
              </a:rPr>
              <a:t>Lecture slides prepared for “Computer Security: Principles and Practice”, 4/e, by William Stallings and </a:t>
            </a:r>
            <a:r>
              <a:rPr lang="en-US" dirty="0" err="1">
                <a:latin typeface="Times New Roman" pitchFamily="-109" charset="0"/>
              </a:rPr>
              <a:t>Lawrie</a:t>
            </a:r>
            <a:r>
              <a:rPr lang="en-US" dirty="0">
                <a:latin typeface="Times New Roman" pitchFamily="-109" charset="0"/>
              </a:rPr>
              <a:t> Brown, Chapter 14</a:t>
            </a:r>
            <a:r>
              <a:rPr lang="en-US" baseline="0" dirty="0">
                <a:latin typeface="Times New Roman" pitchFamily="-109" charset="0"/>
              </a:rPr>
              <a:t> “</a:t>
            </a:r>
            <a:r>
              <a:rPr lang="en-US" sz="1200" kern="1200" baseline="0" dirty="0">
                <a:solidFill>
                  <a:schemeClr val="tx1"/>
                </a:solidFill>
                <a:latin typeface="Times New Roman" pitchFamily="-109" charset="0"/>
                <a:ea typeface="+mn-ea"/>
                <a:cs typeface="+mn-cs"/>
              </a:rPr>
              <a:t>IT</a:t>
            </a:r>
            <a:r>
              <a:rPr lang="en-US" baseline="0" dirty="0">
                <a:latin typeface="Times New Roman" pitchFamily="-109" charset="0"/>
              </a:rPr>
              <a:t> Security Management and Risk Assessment</a:t>
            </a:r>
            <a:r>
              <a:rPr lang="en-US" dirty="0">
                <a:latin typeface="Times New Roman" pitchFamily="-109" charset="0"/>
              </a:rPr>
              <a:t>”.</a:t>
            </a:r>
            <a:endParaRPr lang="en-AU" dirty="0">
              <a:latin typeface="Times New Roman" pitchFamily="-109"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2975367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7ED721-B42A-324B-A2FA-AE54EF2364D2}" type="slidenum">
              <a:rPr lang="en-AU"/>
              <a:pPr/>
              <a:t>10</a:t>
            </a:fld>
            <a:endParaRPr lang="en-AU"/>
          </a:p>
        </p:txBody>
      </p:sp>
      <p:sp>
        <p:nvSpPr>
          <p:cNvPr id="222210" name="Rectangle 2"/>
          <p:cNvSpPr>
            <a:spLocks noGrp="1" noRot="1" noChangeAspect="1" noChangeArrowheads="1" noTextEdit="1"/>
          </p:cNvSpPr>
          <p:nvPr>
            <p:ph type="sldImg"/>
          </p:nvPr>
        </p:nvSpPr>
        <p:spPr>
          <a:ln/>
        </p:spPr>
      </p:sp>
      <p:sp>
        <p:nvSpPr>
          <p:cNvPr id="222211"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It is critical that an organization’s IT security policy has full approval and buy-in</a:t>
            </a:r>
          </a:p>
          <a:p>
            <a:r>
              <a:rPr lang="en-US" sz="1200" kern="1200" baseline="0" dirty="0">
                <a:solidFill>
                  <a:schemeClr val="tx1"/>
                </a:solidFill>
                <a:latin typeface="Arial" pitchFamily="-109" charset="0"/>
                <a:ea typeface="+mn-ea"/>
                <a:cs typeface="+mn-cs"/>
              </a:rPr>
              <a:t>by senior management. Without this, experience shows that it is unlikely that sufficient</a:t>
            </a:r>
          </a:p>
          <a:p>
            <a:r>
              <a:rPr lang="en-US" sz="1200" kern="1200" baseline="0" dirty="0">
                <a:solidFill>
                  <a:schemeClr val="tx1"/>
                </a:solidFill>
                <a:latin typeface="Arial" pitchFamily="-109" charset="0"/>
                <a:ea typeface="+mn-ea"/>
                <a:cs typeface="+mn-cs"/>
              </a:rPr>
              <a:t>resources or emphasis will be given to meeting the identified objectives and achieving</a:t>
            </a:r>
          </a:p>
          <a:p>
            <a:r>
              <a:rPr lang="en-US" sz="1200" kern="1200" baseline="0" dirty="0">
                <a:solidFill>
                  <a:schemeClr val="tx1"/>
                </a:solidFill>
                <a:latin typeface="Arial" pitchFamily="-109" charset="0"/>
                <a:ea typeface="+mn-ea"/>
                <a:cs typeface="+mn-cs"/>
              </a:rPr>
              <a:t>a suitable security outcome. With the clear, visible support of senior management, it is</a:t>
            </a:r>
          </a:p>
          <a:p>
            <a:r>
              <a:rPr lang="en-US" sz="1200" kern="1200" baseline="0" dirty="0">
                <a:solidFill>
                  <a:schemeClr val="tx1"/>
                </a:solidFill>
                <a:latin typeface="Arial" pitchFamily="-109" charset="0"/>
                <a:ea typeface="+mn-ea"/>
                <a:cs typeface="+mn-cs"/>
              </a:rPr>
              <a:t>much more likely that security will be taken seriously by all levels of personnel in the</a:t>
            </a:r>
          </a:p>
          <a:p>
            <a:r>
              <a:rPr lang="en-US" sz="1200" kern="1200" baseline="0" dirty="0">
                <a:solidFill>
                  <a:schemeClr val="tx1"/>
                </a:solidFill>
                <a:latin typeface="Arial" pitchFamily="-109" charset="0"/>
                <a:ea typeface="+mn-ea"/>
                <a:cs typeface="+mn-cs"/>
              </a:rPr>
              <a:t>organization. This support is also evidence of concern and due diligence in the management</a:t>
            </a:r>
          </a:p>
          <a:p>
            <a:r>
              <a:rPr lang="en-US" sz="1200" kern="1200" baseline="0" dirty="0">
                <a:solidFill>
                  <a:schemeClr val="tx1"/>
                </a:solidFill>
                <a:latin typeface="Arial" pitchFamily="-109" charset="0"/>
                <a:ea typeface="+mn-ea"/>
                <a:cs typeface="+mn-cs"/>
              </a:rPr>
              <a:t>of the organization’s systems and the monitoring of its risk profile.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Because the responsibility for IT security is shared across the organization,</a:t>
            </a:r>
          </a:p>
          <a:p>
            <a:r>
              <a:rPr lang="en-US" sz="1200" kern="1200" baseline="0" dirty="0">
                <a:solidFill>
                  <a:schemeClr val="tx1"/>
                </a:solidFill>
                <a:latin typeface="Arial" pitchFamily="-109" charset="0"/>
                <a:ea typeface="+mn-ea"/>
                <a:cs typeface="+mn-cs"/>
              </a:rPr>
              <a:t>there is a risk of inconsistent implementation of security and a loss of central</a:t>
            </a:r>
          </a:p>
          <a:p>
            <a:r>
              <a:rPr lang="en-US" sz="1200" kern="1200" baseline="0" dirty="0">
                <a:solidFill>
                  <a:schemeClr val="tx1"/>
                </a:solidFill>
                <a:latin typeface="Arial" pitchFamily="-109" charset="0"/>
                <a:ea typeface="+mn-ea"/>
                <a:cs typeface="+mn-cs"/>
              </a:rPr>
              <a:t>monitoring and control. The various standards strongly recommend that overall</a:t>
            </a:r>
          </a:p>
          <a:p>
            <a:r>
              <a:rPr lang="en-US" sz="1200" kern="1200" baseline="0" dirty="0">
                <a:solidFill>
                  <a:schemeClr val="tx1"/>
                </a:solidFill>
                <a:latin typeface="Arial" pitchFamily="-109" charset="0"/>
                <a:ea typeface="+mn-ea"/>
                <a:cs typeface="+mn-cs"/>
              </a:rPr>
              <a:t>responsibility for the organization’s IT security be assigned to a single person, the</a:t>
            </a:r>
          </a:p>
          <a:p>
            <a:r>
              <a:rPr lang="en-US" sz="1200" kern="1200" baseline="0" dirty="0">
                <a:solidFill>
                  <a:schemeClr val="tx1"/>
                </a:solidFill>
                <a:latin typeface="Arial" pitchFamily="-109" charset="0"/>
                <a:ea typeface="+mn-ea"/>
                <a:cs typeface="+mn-cs"/>
              </a:rPr>
              <a:t>organizational IT security officer. This person should ideally have a background in</a:t>
            </a:r>
          </a:p>
          <a:p>
            <a:r>
              <a:rPr lang="en-US" sz="1200" kern="1200" baseline="0" dirty="0">
                <a:solidFill>
                  <a:schemeClr val="tx1"/>
                </a:solidFill>
                <a:latin typeface="Arial" pitchFamily="-109" charset="0"/>
                <a:ea typeface="+mn-ea"/>
                <a:cs typeface="+mn-cs"/>
              </a:rPr>
              <a:t>IT security. The responsibilities of this person include: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Oversight of the IT security management process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Liaison with senior management on IT security issues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Maintenance of the organization’s IT security objectives, strategies, and policies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Coordination of the response to any IT security incidents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Management of the organization-wide IT security awareness and training</a:t>
            </a:r>
          </a:p>
          <a:p>
            <a:r>
              <a:rPr lang="en-US" sz="1200" kern="1200" baseline="0" dirty="0">
                <a:solidFill>
                  <a:schemeClr val="tx1"/>
                </a:solidFill>
                <a:latin typeface="Arial" pitchFamily="-109" charset="0"/>
                <a:ea typeface="+mn-ea"/>
                <a:cs typeface="+mn-cs"/>
              </a:rPr>
              <a:t>programs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Interaction with IT project security officers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Larger organizations will need separate IT project security officers associated with</a:t>
            </a:r>
          </a:p>
          <a:p>
            <a:r>
              <a:rPr lang="en-US" sz="1200" kern="1200" baseline="0" dirty="0">
                <a:solidFill>
                  <a:schemeClr val="tx1"/>
                </a:solidFill>
                <a:latin typeface="Arial" pitchFamily="-109" charset="0"/>
                <a:ea typeface="+mn-ea"/>
                <a:cs typeface="+mn-cs"/>
              </a:rPr>
              <a:t>major projects and systems. Their role is to develop and maintain security policies</a:t>
            </a:r>
          </a:p>
          <a:p>
            <a:r>
              <a:rPr lang="en-US" sz="1200" kern="1200" baseline="0" dirty="0">
                <a:solidFill>
                  <a:schemeClr val="tx1"/>
                </a:solidFill>
                <a:latin typeface="Arial" pitchFamily="-109" charset="0"/>
                <a:ea typeface="+mn-ea"/>
                <a:cs typeface="+mn-cs"/>
              </a:rPr>
              <a:t>for their systems, develop and implement security plans relating to these systems,</a:t>
            </a:r>
          </a:p>
          <a:p>
            <a:r>
              <a:rPr lang="en-US" sz="1200" kern="1200" baseline="0" dirty="0">
                <a:solidFill>
                  <a:schemeClr val="tx1"/>
                </a:solidFill>
                <a:latin typeface="Arial" pitchFamily="-109" charset="0"/>
                <a:ea typeface="+mn-ea"/>
                <a:cs typeface="+mn-cs"/>
              </a:rPr>
              <a:t>handle the day-to-day monitoring of the implementation of these plans, and assist</a:t>
            </a:r>
          </a:p>
          <a:p>
            <a:r>
              <a:rPr lang="en-US" sz="1200" kern="1200" baseline="0" dirty="0">
                <a:solidFill>
                  <a:schemeClr val="tx1"/>
                </a:solidFill>
                <a:latin typeface="Arial" pitchFamily="-109" charset="0"/>
                <a:ea typeface="+mn-ea"/>
                <a:cs typeface="+mn-cs"/>
              </a:rPr>
              <a:t>with the investigation of incidents involving their systems.</a:t>
            </a:r>
            <a:endParaRPr lang="en-US" dirty="0">
              <a:latin typeface="Times" pitchFamily="-109" charset="0"/>
            </a:endParaRPr>
          </a:p>
        </p:txBody>
      </p:sp>
    </p:spTree>
    <p:extLst>
      <p:ext uri="{BB962C8B-B14F-4D97-AF65-F5344CB8AC3E}">
        <p14:creationId xmlns:p14="http://schemas.microsoft.com/office/powerpoint/2010/main" val="2796183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4397A8-E217-FF4D-9212-AA306282A481}" type="slidenum">
              <a:rPr lang="en-AU"/>
              <a:pPr/>
              <a:t>11</a:t>
            </a:fld>
            <a:endParaRPr lang="en-AU"/>
          </a:p>
        </p:txBody>
      </p:sp>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We now turn to the key risk management component of the IT security process.</a:t>
            </a:r>
          </a:p>
          <a:p>
            <a:r>
              <a:rPr lang="en-US" sz="1200" kern="1200" baseline="0" dirty="0">
                <a:solidFill>
                  <a:schemeClr val="tx1"/>
                </a:solidFill>
                <a:latin typeface="Arial" pitchFamily="-109" charset="0"/>
                <a:ea typeface="+mn-ea"/>
                <a:cs typeface="+mn-cs"/>
              </a:rPr>
              <a:t>This stage is critical, because without it there is a significant chance that resources</a:t>
            </a:r>
          </a:p>
          <a:p>
            <a:r>
              <a:rPr lang="en-US" sz="1200" kern="1200" baseline="0" dirty="0">
                <a:solidFill>
                  <a:schemeClr val="tx1"/>
                </a:solidFill>
                <a:latin typeface="Arial" pitchFamily="-109" charset="0"/>
                <a:ea typeface="+mn-ea"/>
                <a:cs typeface="+mn-cs"/>
              </a:rPr>
              <a:t>will not be deployed where most effective. The result will be that some risks are</a:t>
            </a:r>
          </a:p>
          <a:p>
            <a:r>
              <a:rPr lang="en-US" sz="1200" kern="1200" baseline="0" dirty="0">
                <a:solidFill>
                  <a:schemeClr val="tx1"/>
                </a:solidFill>
                <a:latin typeface="Arial" pitchFamily="-109" charset="0"/>
                <a:ea typeface="+mn-ea"/>
                <a:cs typeface="+mn-cs"/>
              </a:rPr>
              <a:t>not addressed, leaving the organization vulnerable, while other safeguards may be</a:t>
            </a:r>
          </a:p>
          <a:p>
            <a:r>
              <a:rPr lang="en-US" sz="1200" kern="1200" baseline="0" dirty="0">
                <a:solidFill>
                  <a:schemeClr val="tx1"/>
                </a:solidFill>
                <a:latin typeface="Arial" pitchFamily="-109" charset="0"/>
                <a:ea typeface="+mn-ea"/>
                <a:cs typeface="+mn-cs"/>
              </a:rPr>
              <a:t>deployed without sufficient justification, wasting time and money. Ideally every</a:t>
            </a:r>
          </a:p>
          <a:p>
            <a:r>
              <a:rPr lang="en-US" sz="1200" kern="1200" baseline="0" dirty="0">
                <a:solidFill>
                  <a:schemeClr val="tx1"/>
                </a:solidFill>
                <a:latin typeface="Arial" pitchFamily="-109" charset="0"/>
                <a:ea typeface="+mn-ea"/>
                <a:cs typeface="+mn-cs"/>
              </a:rPr>
              <a:t>single organizational asset is examined, and every conceivable risk to it is evaluated.</a:t>
            </a:r>
          </a:p>
          <a:p>
            <a:r>
              <a:rPr lang="en-US" sz="1200" kern="1200" baseline="0" dirty="0">
                <a:solidFill>
                  <a:schemeClr val="tx1"/>
                </a:solidFill>
                <a:latin typeface="Arial" pitchFamily="-109" charset="0"/>
                <a:ea typeface="+mn-ea"/>
                <a:cs typeface="+mn-cs"/>
              </a:rPr>
              <a:t>If a risk is judged to be too great, then appropriate remedial controls are deployed to</a:t>
            </a:r>
          </a:p>
          <a:p>
            <a:r>
              <a:rPr lang="en-US" sz="1200" kern="1200" baseline="0" dirty="0">
                <a:solidFill>
                  <a:schemeClr val="tx1"/>
                </a:solidFill>
                <a:latin typeface="Arial" pitchFamily="-109" charset="0"/>
                <a:ea typeface="+mn-ea"/>
                <a:cs typeface="+mn-cs"/>
              </a:rPr>
              <a:t>reduce the risk to an acceptable level. In practice this is clearly impossible. The time</a:t>
            </a:r>
          </a:p>
          <a:p>
            <a:r>
              <a:rPr lang="en-US" sz="1200" kern="1200" baseline="0" dirty="0">
                <a:solidFill>
                  <a:schemeClr val="tx1"/>
                </a:solidFill>
                <a:latin typeface="Arial" pitchFamily="-109" charset="0"/>
                <a:ea typeface="+mn-ea"/>
                <a:cs typeface="+mn-cs"/>
              </a:rPr>
              <a:t>and effort required, even for large, well-resourced organizations, is clearly neither</a:t>
            </a:r>
          </a:p>
          <a:p>
            <a:r>
              <a:rPr lang="en-US" sz="1200" kern="1200" baseline="0" dirty="0">
                <a:solidFill>
                  <a:schemeClr val="tx1"/>
                </a:solidFill>
                <a:latin typeface="Arial" pitchFamily="-109" charset="0"/>
                <a:ea typeface="+mn-ea"/>
                <a:cs typeface="+mn-cs"/>
              </a:rPr>
              <a:t>achievable nor cost effective. Even if possible, the rapid rate of change in both IT</a:t>
            </a:r>
          </a:p>
          <a:p>
            <a:r>
              <a:rPr lang="en-US" sz="1200" kern="1200" baseline="0" dirty="0">
                <a:solidFill>
                  <a:schemeClr val="tx1"/>
                </a:solidFill>
                <a:latin typeface="Arial" pitchFamily="-109" charset="0"/>
                <a:ea typeface="+mn-ea"/>
                <a:cs typeface="+mn-cs"/>
              </a:rPr>
              <a:t>technologies and the wider threat environment means that any such assessment</a:t>
            </a:r>
          </a:p>
          <a:p>
            <a:r>
              <a:rPr lang="en-US" sz="1200" kern="1200" baseline="0" dirty="0">
                <a:solidFill>
                  <a:schemeClr val="tx1"/>
                </a:solidFill>
                <a:latin typeface="Arial" pitchFamily="-109" charset="0"/>
                <a:ea typeface="+mn-ea"/>
                <a:cs typeface="+mn-cs"/>
              </a:rPr>
              <a:t>would be obsolete as soon as it is completed, if not earlier! Clearly some form of</a:t>
            </a:r>
          </a:p>
          <a:p>
            <a:r>
              <a:rPr lang="en-US" sz="1200" kern="1200" baseline="0" dirty="0">
                <a:solidFill>
                  <a:schemeClr val="tx1"/>
                </a:solidFill>
                <a:latin typeface="Arial" pitchFamily="-109" charset="0"/>
                <a:ea typeface="+mn-ea"/>
                <a:cs typeface="+mn-cs"/>
              </a:rPr>
              <a:t>compromise evaluation is needed.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Another issue is the decision as to what constitutes an appropriate level of</a:t>
            </a:r>
          </a:p>
          <a:p>
            <a:r>
              <a:rPr lang="en-US" sz="1200" kern="1200" baseline="0" dirty="0">
                <a:solidFill>
                  <a:schemeClr val="tx1"/>
                </a:solidFill>
                <a:latin typeface="Arial" pitchFamily="-109" charset="0"/>
                <a:ea typeface="+mn-ea"/>
                <a:cs typeface="+mn-cs"/>
              </a:rPr>
              <a:t>risk to accept. In an ideal world the goal would be to eliminate all risks completely.</a:t>
            </a:r>
          </a:p>
          <a:p>
            <a:r>
              <a:rPr lang="en-US" sz="1200" kern="1200" baseline="0" dirty="0">
                <a:solidFill>
                  <a:schemeClr val="tx1"/>
                </a:solidFill>
                <a:latin typeface="Arial" pitchFamily="-109" charset="0"/>
                <a:ea typeface="+mn-ea"/>
                <a:cs typeface="+mn-cs"/>
              </a:rPr>
              <a:t>Again, this is simply not possible. A more realistic alternative is to expend an amount</a:t>
            </a:r>
          </a:p>
          <a:p>
            <a:r>
              <a:rPr lang="en-US" sz="1200" kern="1200" baseline="0" dirty="0">
                <a:solidFill>
                  <a:schemeClr val="tx1"/>
                </a:solidFill>
                <a:latin typeface="Arial" pitchFamily="-109" charset="0"/>
                <a:ea typeface="+mn-ea"/>
                <a:cs typeface="+mn-cs"/>
              </a:rPr>
              <a:t>of resources in reducing risks proportional to the potential costs to the organization</a:t>
            </a:r>
          </a:p>
          <a:p>
            <a:r>
              <a:rPr lang="en-US" sz="1200" kern="1200" baseline="0" dirty="0">
                <a:solidFill>
                  <a:schemeClr val="tx1"/>
                </a:solidFill>
                <a:latin typeface="Arial" pitchFamily="-109" charset="0"/>
                <a:ea typeface="+mn-ea"/>
                <a:cs typeface="+mn-cs"/>
              </a:rPr>
              <a:t>should that risk occur. This process also must take into consideration the likelihood</a:t>
            </a:r>
          </a:p>
          <a:p>
            <a:r>
              <a:rPr lang="en-US" sz="1200" kern="1200" baseline="0" dirty="0">
                <a:solidFill>
                  <a:schemeClr val="tx1"/>
                </a:solidFill>
                <a:latin typeface="Arial" pitchFamily="-109" charset="0"/>
                <a:ea typeface="+mn-ea"/>
                <a:cs typeface="+mn-cs"/>
              </a:rPr>
              <a:t>of the risk’s occurrence. Specifying the acceptable level of risk is simply prudent</a:t>
            </a:r>
          </a:p>
          <a:p>
            <a:r>
              <a:rPr lang="en-US" sz="1200" kern="1200" baseline="0" dirty="0">
                <a:solidFill>
                  <a:schemeClr val="tx1"/>
                </a:solidFill>
                <a:latin typeface="Arial" pitchFamily="-109" charset="0"/>
                <a:ea typeface="+mn-ea"/>
                <a:cs typeface="+mn-cs"/>
              </a:rPr>
              <a:t>management and means that resources expended are reasonable in the context of</a:t>
            </a:r>
          </a:p>
          <a:p>
            <a:r>
              <a:rPr lang="en-US" sz="1200" kern="1200" baseline="0" dirty="0">
                <a:solidFill>
                  <a:schemeClr val="tx1"/>
                </a:solidFill>
                <a:latin typeface="Arial" pitchFamily="-109" charset="0"/>
                <a:ea typeface="+mn-ea"/>
                <a:cs typeface="+mn-cs"/>
              </a:rPr>
              <a:t>the organization’s available budget, time, and personnel resources. The aim of the</a:t>
            </a:r>
          </a:p>
          <a:p>
            <a:r>
              <a:rPr lang="en-US" sz="1200" kern="1200" baseline="0" dirty="0">
                <a:solidFill>
                  <a:schemeClr val="tx1"/>
                </a:solidFill>
                <a:latin typeface="Arial" pitchFamily="-109" charset="0"/>
                <a:ea typeface="+mn-ea"/>
                <a:cs typeface="+mn-cs"/>
              </a:rPr>
              <a:t>risk assessment process is to provide management with the information necessary for</a:t>
            </a:r>
          </a:p>
          <a:p>
            <a:r>
              <a:rPr lang="en-US" sz="1200" kern="1200" baseline="0" dirty="0">
                <a:solidFill>
                  <a:schemeClr val="tx1"/>
                </a:solidFill>
                <a:latin typeface="Arial" pitchFamily="-109" charset="0"/>
                <a:ea typeface="+mn-ea"/>
                <a:cs typeface="+mn-cs"/>
              </a:rPr>
              <a:t>them to make reasonable decisions on where available resources will be deployed.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Given the wide range of organizations, from very small businesses to global</a:t>
            </a:r>
          </a:p>
          <a:p>
            <a:r>
              <a:rPr lang="en-US" sz="1200" kern="1200" baseline="0" dirty="0">
                <a:solidFill>
                  <a:schemeClr val="tx1"/>
                </a:solidFill>
                <a:latin typeface="Arial" pitchFamily="-109" charset="0"/>
                <a:ea typeface="+mn-ea"/>
                <a:cs typeface="+mn-cs"/>
              </a:rPr>
              <a:t>multinationals and national governments, there clearly needs to be a range of alternatives</a:t>
            </a:r>
          </a:p>
          <a:p>
            <a:r>
              <a:rPr lang="en-US" sz="1200" kern="1200" baseline="0" dirty="0">
                <a:solidFill>
                  <a:schemeClr val="tx1"/>
                </a:solidFill>
                <a:latin typeface="Arial" pitchFamily="-109" charset="0"/>
                <a:ea typeface="+mn-ea"/>
                <a:cs typeface="+mn-cs"/>
              </a:rPr>
              <a:t>available in performing this process. There are a range of formal standards that</a:t>
            </a:r>
          </a:p>
          <a:p>
            <a:r>
              <a:rPr lang="en-US" sz="1200" kern="1200" baseline="0" dirty="0">
                <a:solidFill>
                  <a:schemeClr val="tx1"/>
                </a:solidFill>
                <a:latin typeface="Arial" pitchFamily="-109" charset="0"/>
                <a:ea typeface="+mn-ea"/>
                <a:cs typeface="+mn-cs"/>
              </a:rPr>
              <a:t>detail suitable IT security risk assessment processes, including ISO 13335, ISO 27005,</a:t>
            </a:r>
          </a:p>
          <a:p>
            <a:r>
              <a:rPr lang="en-US" sz="1200" kern="1200" baseline="0" dirty="0">
                <a:solidFill>
                  <a:schemeClr val="tx1"/>
                </a:solidFill>
                <a:latin typeface="Arial" pitchFamily="-109" charset="0"/>
                <a:ea typeface="+mn-ea"/>
                <a:cs typeface="+mn-cs"/>
              </a:rPr>
              <a:t>ISO 31000, and NIST SP 800-30. In particular, ISO 13335 recognizes four approaches</a:t>
            </a:r>
          </a:p>
          <a:p>
            <a:r>
              <a:rPr lang="en-US" sz="1200" kern="1200" baseline="0" dirty="0">
                <a:solidFill>
                  <a:schemeClr val="tx1"/>
                </a:solidFill>
                <a:latin typeface="Arial" pitchFamily="-109" charset="0"/>
                <a:ea typeface="+mn-ea"/>
                <a:cs typeface="+mn-cs"/>
              </a:rPr>
              <a:t>to identifying and mitigating risks to an organization’s IT infrastructure: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Baseline approach</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Informal approach</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Detailed risk analysis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Combined approach</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choice among these will be determined by the resources available to the organization</a:t>
            </a:r>
          </a:p>
          <a:p>
            <a:r>
              <a:rPr lang="en-US" sz="1200" kern="1200" baseline="0" dirty="0">
                <a:solidFill>
                  <a:schemeClr val="tx1"/>
                </a:solidFill>
                <a:latin typeface="Arial" pitchFamily="-109" charset="0"/>
                <a:ea typeface="+mn-ea"/>
                <a:cs typeface="+mn-cs"/>
              </a:rPr>
              <a:t>and from an initial high-level risk analysis that considers how valuable the IT systems</a:t>
            </a:r>
          </a:p>
          <a:p>
            <a:r>
              <a:rPr lang="en-US" sz="1200" kern="1200" baseline="0" dirty="0">
                <a:solidFill>
                  <a:schemeClr val="tx1"/>
                </a:solidFill>
                <a:latin typeface="Arial" pitchFamily="-109" charset="0"/>
                <a:ea typeface="+mn-ea"/>
                <a:cs typeface="+mn-cs"/>
              </a:rPr>
              <a:t>are and how critical to the organization’s business objectives. Legal and regulatory</a:t>
            </a:r>
          </a:p>
          <a:p>
            <a:r>
              <a:rPr lang="en-US" sz="1200" kern="1200" baseline="0" dirty="0">
                <a:solidFill>
                  <a:schemeClr val="tx1"/>
                </a:solidFill>
                <a:latin typeface="Arial" pitchFamily="-109" charset="0"/>
                <a:ea typeface="+mn-ea"/>
                <a:cs typeface="+mn-cs"/>
              </a:rPr>
              <a:t>constraints may also require specific approaches. This information should be determined</a:t>
            </a:r>
          </a:p>
          <a:p>
            <a:r>
              <a:rPr lang="en-US" sz="1200" kern="1200" baseline="0" dirty="0">
                <a:solidFill>
                  <a:schemeClr val="tx1"/>
                </a:solidFill>
                <a:latin typeface="Arial" pitchFamily="-109" charset="0"/>
                <a:ea typeface="+mn-ea"/>
                <a:cs typeface="+mn-cs"/>
              </a:rPr>
              <a:t>when developing the organization’s IT security objectives, strategies, and policies.</a:t>
            </a:r>
            <a:endParaRPr lang="en-US" dirty="0">
              <a:latin typeface="Times" pitchFamily="-109" charset="0"/>
            </a:endParaRPr>
          </a:p>
        </p:txBody>
      </p:sp>
    </p:spTree>
    <p:extLst>
      <p:ext uri="{BB962C8B-B14F-4D97-AF65-F5344CB8AC3E}">
        <p14:creationId xmlns:p14="http://schemas.microsoft.com/office/powerpoint/2010/main" val="3608562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A553EC-E063-444D-A5F4-1C1338424DD7}" type="slidenum">
              <a:rPr lang="en-AU"/>
              <a:pPr/>
              <a:t>12</a:t>
            </a:fld>
            <a:endParaRPr lang="en-AU"/>
          </a:p>
        </p:txBody>
      </p:sp>
      <p:sp>
        <p:nvSpPr>
          <p:cNvPr id="226306" name="Rectangle 2"/>
          <p:cNvSpPr>
            <a:spLocks noGrp="1" noRot="1" noChangeAspect="1" noChangeArrowheads="1" noTextEdit="1"/>
          </p:cNvSpPr>
          <p:nvPr>
            <p:ph type="sldImg"/>
          </p:nvPr>
        </p:nvSpPr>
        <p:spPr>
          <a:ln/>
        </p:spPr>
      </p:sp>
      <p:sp>
        <p:nvSpPr>
          <p:cNvPr id="22630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baseline approach to risk assessment aims to implement a basic general level</a:t>
            </a:r>
          </a:p>
          <a:p>
            <a:r>
              <a:rPr lang="en-US" sz="1200" kern="1200" baseline="0" dirty="0">
                <a:solidFill>
                  <a:schemeClr val="tx1"/>
                </a:solidFill>
                <a:latin typeface="Arial" pitchFamily="-109" charset="0"/>
                <a:ea typeface="+mn-ea"/>
                <a:cs typeface="+mn-cs"/>
              </a:rPr>
              <a:t>of security controls on systems using baseline documents, codes of practice, and</a:t>
            </a:r>
          </a:p>
          <a:p>
            <a:r>
              <a:rPr lang="en-US" sz="1200" i="1" kern="1200" baseline="0" dirty="0">
                <a:solidFill>
                  <a:schemeClr val="tx1"/>
                </a:solidFill>
                <a:latin typeface="Arial" pitchFamily="-109" charset="0"/>
                <a:ea typeface="+mn-ea"/>
                <a:cs typeface="+mn-cs"/>
              </a:rPr>
              <a:t>industry best practice . </a:t>
            </a:r>
            <a:r>
              <a:rPr lang="en-US" sz="1200" i="0" kern="1200" baseline="0" dirty="0">
                <a:solidFill>
                  <a:schemeClr val="tx1"/>
                </a:solidFill>
                <a:latin typeface="Arial" pitchFamily="-109" charset="0"/>
                <a:ea typeface="+mn-ea"/>
                <a:cs typeface="+mn-cs"/>
              </a:rPr>
              <a:t>The advantages of this approach are that it doesn’t require</a:t>
            </a:r>
          </a:p>
          <a:p>
            <a:r>
              <a:rPr lang="en-US" sz="1200" kern="1200" baseline="0" dirty="0">
                <a:solidFill>
                  <a:schemeClr val="tx1"/>
                </a:solidFill>
                <a:latin typeface="Arial" pitchFamily="-109" charset="0"/>
                <a:ea typeface="+mn-ea"/>
                <a:cs typeface="+mn-cs"/>
              </a:rPr>
              <a:t>the expenditure of additional resources in conducting a more formal risk assessment</a:t>
            </a:r>
          </a:p>
          <a:p>
            <a:r>
              <a:rPr lang="en-US" sz="1200" kern="1200" baseline="0" dirty="0">
                <a:solidFill>
                  <a:schemeClr val="tx1"/>
                </a:solidFill>
                <a:latin typeface="Arial" pitchFamily="-109" charset="0"/>
                <a:ea typeface="+mn-ea"/>
                <a:cs typeface="+mn-cs"/>
              </a:rPr>
              <a:t>and that the same measures can be replicated over a range of systems. The</a:t>
            </a:r>
          </a:p>
          <a:p>
            <a:r>
              <a:rPr lang="en-US" sz="1200" kern="1200" baseline="0" dirty="0">
                <a:solidFill>
                  <a:schemeClr val="tx1"/>
                </a:solidFill>
                <a:latin typeface="Arial" pitchFamily="-109" charset="0"/>
                <a:ea typeface="+mn-ea"/>
                <a:cs typeface="+mn-cs"/>
              </a:rPr>
              <a:t>major disadvantage is that no special consideration is given to variations in the organization’s</a:t>
            </a:r>
          </a:p>
          <a:p>
            <a:r>
              <a:rPr lang="en-US" sz="1200" kern="1200" baseline="0" dirty="0">
                <a:solidFill>
                  <a:schemeClr val="tx1"/>
                </a:solidFill>
                <a:latin typeface="Arial" pitchFamily="-109" charset="0"/>
                <a:ea typeface="+mn-ea"/>
                <a:cs typeface="+mn-cs"/>
              </a:rPr>
              <a:t>risk exposure based on who they are and how their systems are used.</a:t>
            </a:r>
          </a:p>
          <a:p>
            <a:r>
              <a:rPr lang="en-US" sz="1200" kern="1200" baseline="0" dirty="0">
                <a:solidFill>
                  <a:schemeClr val="tx1"/>
                </a:solidFill>
                <a:latin typeface="Arial" pitchFamily="-109" charset="0"/>
                <a:ea typeface="+mn-ea"/>
                <a:cs typeface="+mn-cs"/>
              </a:rPr>
              <a:t>Also, there is a chance that the baseline level may be set either too high, leading to</a:t>
            </a:r>
          </a:p>
          <a:p>
            <a:r>
              <a:rPr lang="en-US" sz="1200" kern="1200" baseline="0" dirty="0">
                <a:solidFill>
                  <a:schemeClr val="tx1"/>
                </a:solidFill>
                <a:latin typeface="Arial" pitchFamily="-109" charset="0"/>
                <a:ea typeface="+mn-ea"/>
                <a:cs typeface="+mn-cs"/>
              </a:rPr>
              <a:t>expensive or restrictive security measures that may not be warranted, or set too low,</a:t>
            </a:r>
          </a:p>
          <a:p>
            <a:r>
              <a:rPr lang="en-US" sz="1200" kern="1200" baseline="0" dirty="0">
                <a:solidFill>
                  <a:schemeClr val="tx1"/>
                </a:solidFill>
                <a:latin typeface="Arial" pitchFamily="-109" charset="0"/>
                <a:ea typeface="+mn-ea"/>
                <a:cs typeface="+mn-cs"/>
              </a:rPr>
              <a:t>resulting in insufficient security and leaving the organization vulnerable.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goal of the baseline approach is to implement generally agreed controls to</a:t>
            </a:r>
          </a:p>
          <a:p>
            <a:r>
              <a:rPr lang="en-US" sz="1200" kern="1200" baseline="0" dirty="0">
                <a:solidFill>
                  <a:schemeClr val="tx1"/>
                </a:solidFill>
                <a:latin typeface="Arial" pitchFamily="-109" charset="0"/>
                <a:ea typeface="+mn-ea"/>
                <a:cs typeface="+mn-cs"/>
              </a:rPr>
              <a:t>provide protection against the most common threats. These would include implementing</a:t>
            </a:r>
          </a:p>
          <a:p>
            <a:r>
              <a:rPr lang="en-US" sz="1200" kern="1200" baseline="0" dirty="0">
                <a:solidFill>
                  <a:schemeClr val="tx1"/>
                </a:solidFill>
                <a:latin typeface="Arial" pitchFamily="-109" charset="0"/>
                <a:ea typeface="+mn-ea"/>
                <a:cs typeface="+mn-cs"/>
              </a:rPr>
              <a:t>industry best practice in configuring and deploying systems, like those we discuss in</a:t>
            </a:r>
          </a:p>
          <a:p>
            <a:r>
              <a:rPr lang="en-US" sz="1200" kern="1200" baseline="0" dirty="0">
                <a:solidFill>
                  <a:schemeClr val="tx1"/>
                </a:solidFill>
                <a:latin typeface="Arial" pitchFamily="-109" charset="0"/>
                <a:ea typeface="+mn-ea"/>
                <a:cs typeface="+mn-cs"/>
              </a:rPr>
              <a:t>Chapter 12 on operating systems security. As such, the baseline approach forms a good</a:t>
            </a:r>
          </a:p>
          <a:p>
            <a:r>
              <a:rPr lang="en-US" sz="1200" kern="1200" baseline="0" dirty="0">
                <a:solidFill>
                  <a:schemeClr val="tx1"/>
                </a:solidFill>
                <a:latin typeface="Arial" pitchFamily="-109" charset="0"/>
                <a:ea typeface="+mn-ea"/>
                <a:cs typeface="+mn-cs"/>
              </a:rPr>
              <a:t>base from which further security measures can be determined. Suitable baseline recommendations</a:t>
            </a:r>
          </a:p>
          <a:p>
            <a:r>
              <a:rPr lang="en-US" sz="1200" kern="1200" baseline="0" dirty="0">
                <a:solidFill>
                  <a:schemeClr val="tx1"/>
                </a:solidFill>
                <a:latin typeface="Arial" pitchFamily="-109" charset="0"/>
                <a:ea typeface="+mn-ea"/>
                <a:cs typeface="+mn-cs"/>
              </a:rPr>
              <a:t>and checklists may be obtained from a range of organizations, including: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Various national and international standards organizations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Security-related organizations such as the CERT, NSA, and so 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Industry sector councils or peak groups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use of the baseline approach alone would generally be recommended only for</a:t>
            </a:r>
          </a:p>
          <a:p>
            <a:r>
              <a:rPr lang="en-US" sz="1200" kern="1200" baseline="0" dirty="0">
                <a:solidFill>
                  <a:schemeClr val="tx1"/>
                </a:solidFill>
                <a:latin typeface="Arial" pitchFamily="-109" charset="0"/>
                <a:ea typeface="+mn-ea"/>
                <a:cs typeface="+mn-cs"/>
              </a:rPr>
              <a:t>small organizations without the resources to implement more structured approaches.</a:t>
            </a:r>
          </a:p>
          <a:p>
            <a:r>
              <a:rPr lang="en-US" sz="1200" kern="1200" baseline="0" dirty="0">
                <a:solidFill>
                  <a:schemeClr val="tx1"/>
                </a:solidFill>
                <a:latin typeface="Arial" pitchFamily="-109" charset="0"/>
                <a:ea typeface="+mn-ea"/>
                <a:cs typeface="+mn-cs"/>
              </a:rPr>
              <a:t>But it will at least ensure that a basic level of security is deployed, which is not</a:t>
            </a:r>
          </a:p>
          <a:p>
            <a:r>
              <a:rPr lang="en-US" sz="1200" kern="1200" baseline="0" dirty="0">
                <a:solidFill>
                  <a:schemeClr val="tx1"/>
                </a:solidFill>
                <a:latin typeface="Arial" pitchFamily="-109" charset="0"/>
                <a:ea typeface="+mn-ea"/>
                <a:cs typeface="+mn-cs"/>
              </a:rPr>
              <a:t>guaranteed by the default configurations of many systems.</a:t>
            </a:r>
            <a:endParaRPr lang="en-US" dirty="0">
              <a:latin typeface="Times" pitchFamily="-109" charset="0"/>
            </a:endParaRPr>
          </a:p>
        </p:txBody>
      </p:sp>
    </p:spTree>
    <p:extLst>
      <p:ext uri="{BB962C8B-B14F-4D97-AF65-F5344CB8AC3E}">
        <p14:creationId xmlns:p14="http://schemas.microsoft.com/office/powerpoint/2010/main" val="855327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77707C-2CFA-2940-92CB-0028E438A507}" type="slidenum">
              <a:rPr lang="en-AU"/>
              <a:pPr/>
              <a:t>13</a:t>
            </a:fld>
            <a:endParaRPr lang="en-AU"/>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informal approach involves conducting some form of informal, pragmatic risk</a:t>
            </a:r>
          </a:p>
          <a:p>
            <a:r>
              <a:rPr lang="en-US" sz="1200" kern="1200" baseline="0" dirty="0">
                <a:solidFill>
                  <a:schemeClr val="tx1"/>
                </a:solidFill>
                <a:latin typeface="Arial" pitchFamily="-109" charset="0"/>
                <a:ea typeface="+mn-ea"/>
                <a:cs typeface="+mn-cs"/>
              </a:rPr>
              <a:t>analysis for the organization’s IT systems. This analysis does not involve the use of</a:t>
            </a:r>
          </a:p>
          <a:p>
            <a:r>
              <a:rPr lang="en-US" sz="1200" kern="1200" baseline="0" dirty="0">
                <a:solidFill>
                  <a:schemeClr val="tx1"/>
                </a:solidFill>
                <a:latin typeface="Arial" pitchFamily="-109" charset="0"/>
                <a:ea typeface="+mn-ea"/>
                <a:cs typeface="+mn-cs"/>
              </a:rPr>
              <a:t>a formal, structured process, but rather exploits the knowledge and expertise of the</a:t>
            </a:r>
          </a:p>
          <a:p>
            <a:r>
              <a:rPr lang="en-US" sz="1200" kern="1200" baseline="0" dirty="0">
                <a:solidFill>
                  <a:schemeClr val="tx1"/>
                </a:solidFill>
                <a:latin typeface="Arial" pitchFamily="-109" charset="0"/>
                <a:ea typeface="+mn-ea"/>
                <a:cs typeface="+mn-cs"/>
              </a:rPr>
              <a:t>individuals performing this analysis. These may either be internal experts, if available,</a:t>
            </a:r>
          </a:p>
          <a:p>
            <a:r>
              <a:rPr lang="en-US" sz="1200" kern="1200" baseline="0" dirty="0">
                <a:solidFill>
                  <a:schemeClr val="tx1"/>
                </a:solidFill>
                <a:latin typeface="Arial" pitchFamily="-109" charset="0"/>
                <a:ea typeface="+mn-ea"/>
                <a:cs typeface="+mn-cs"/>
              </a:rPr>
              <a:t>or, alternatively, external consultants. A major advantage of this approach is</a:t>
            </a:r>
          </a:p>
          <a:p>
            <a:r>
              <a:rPr lang="en-US" sz="1200" kern="1200" baseline="0" dirty="0">
                <a:solidFill>
                  <a:schemeClr val="tx1"/>
                </a:solidFill>
                <a:latin typeface="Arial" pitchFamily="-109" charset="0"/>
                <a:ea typeface="+mn-ea"/>
                <a:cs typeface="+mn-cs"/>
              </a:rPr>
              <a:t>that the individuals performing the analysis require no additional skills. Hence, an</a:t>
            </a:r>
          </a:p>
          <a:p>
            <a:r>
              <a:rPr lang="en-US" sz="1200" kern="1200" baseline="0" dirty="0">
                <a:solidFill>
                  <a:schemeClr val="tx1"/>
                </a:solidFill>
                <a:latin typeface="Arial" pitchFamily="-109" charset="0"/>
                <a:ea typeface="+mn-ea"/>
                <a:cs typeface="+mn-cs"/>
              </a:rPr>
              <a:t>informal risk assessment can be performed relatively quickly and cheaply. In addition,</a:t>
            </a:r>
          </a:p>
          <a:p>
            <a:r>
              <a:rPr lang="en-US" sz="1200" kern="1200" baseline="0" dirty="0">
                <a:solidFill>
                  <a:schemeClr val="tx1"/>
                </a:solidFill>
                <a:latin typeface="Arial" pitchFamily="-109" charset="0"/>
                <a:ea typeface="+mn-ea"/>
                <a:cs typeface="+mn-cs"/>
              </a:rPr>
              <a:t>because the organization’s systems are being examined, judgments can be</a:t>
            </a:r>
          </a:p>
          <a:p>
            <a:r>
              <a:rPr lang="en-US" sz="1200" kern="1200" baseline="0" dirty="0">
                <a:solidFill>
                  <a:schemeClr val="tx1"/>
                </a:solidFill>
                <a:latin typeface="Arial" pitchFamily="-109" charset="0"/>
                <a:ea typeface="+mn-ea"/>
                <a:cs typeface="+mn-cs"/>
              </a:rPr>
              <a:t>made about specific vulnerabilities and risks to systems for the organization that</a:t>
            </a:r>
          </a:p>
          <a:p>
            <a:r>
              <a:rPr lang="en-US" sz="1200" kern="1200" baseline="0" dirty="0">
                <a:solidFill>
                  <a:schemeClr val="tx1"/>
                </a:solidFill>
                <a:latin typeface="Arial" pitchFamily="-109" charset="0"/>
                <a:ea typeface="+mn-ea"/>
                <a:cs typeface="+mn-cs"/>
              </a:rPr>
              <a:t>the baseline approach would not address. Thus more accurate and targeted controls</a:t>
            </a:r>
          </a:p>
          <a:p>
            <a:r>
              <a:rPr lang="en-US" sz="1200" kern="1200" baseline="0" dirty="0">
                <a:solidFill>
                  <a:schemeClr val="tx1"/>
                </a:solidFill>
                <a:latin typeface="Arial" pitchFamily="-109" charset="0"/>
                <a:ea typeface="+mn-ea"/>
                <a:cs typeface="+mn-cs"/>
              </a:rPr>
              <a:t>may be used than would be the case with the baseline approach. There are a number</a:t>
            </a:r>
          </a:p>
          <a:p>
            <a:r>
              <a:rPr lang="en-US" sz="1200" kern="1200" baseline="0" dirty="0">
                <a:solidFill>
                  <a:schemeClr val="tx1"/>
                </a:solidFill>
                <a:latin typeface="Arial" pitchFamily="-109" charset="0"/>
                <a:ea typeface="+mn-ea"/>
                <a:cs typeface="+mn-cs"/>
              </a:rPr>
              <a:t>of disadvantages. Because a formal process is not used, there is a chance that some</a:t>
            </a:r>
          </a:p>
          <a:p>
            <a:r>
              <a:rPr lang="en-US" sz="1200" kern="1200" baseline="0" dirty="0">
                <a:solidFill>
                  <a:schemeClr val="tx1"/>
                </a:solidFill>
                <a:latin typeface="Arial" pitchFamily="-109" charset="0"/>
                <a:ea typeface="+mn-ea"/>
                <a:cs typeface="+mn-cs"/>
              </a:rPr>
              <a:t>risks may not be considered appropriately, potentially leaving the organization vulnerable.</a:t>
            </a:r>
          </a:p>
          <a:p>
            <a:r>
              <a:rPr lang="en-US" sz="1200" kern="1200" baseline="0" dirty="0">
                <a:solidFill>
                  <a:schemeClr val="tx1"/>
                </a:solidFill>
                <a:latin typeface="Arial" pitchFamily="-109" charset="0"/>
                <a:ea typeface="+mn-ea"/>
                <a:cs typeface="+mn-cs"/>
              </a:rPr>
              <a:t>Besides, because the approach is informal, the results may be skewed by the</a:t>
            </a:r>
          </a:p>
          <a:p>
            <a:r>
              <a:rPr lang="en-US" sz="1200" kern="1200" baseline="0" dirty="0">
                <a:solidFill>
                  <a:schemeClr val="tx1"/>
                </a:solidFill>
                <a:latin typeface="Arial" pitchFamily="-109" charset="0"/>
                <a:ea typeface="+mn-ea"/>
                <a:cs typeface="+mn-cs"/>
              </a:rPr>
              <a:t>views and prejudices of the individuals performing the analysis. It may also result in</a:t>
            </a:r>
          </a:p>
          <a:p>
            <a:r>
              <a:rPr lang="en-US" sz="1200" kern="1200" baseline="0" dirty="0">
                <a:solidFill>
                  <a:schemeClr val="tx1"/>
                </a:solidFill>
                <a:latin typeface="Arial" pitchFamily="-109" charset="0"/>
                <a:ea typeface="+mn-ea"/>
                <a:cs typeface="+mn-cs"/>
              </a:rPr>
              <a:t>insufficient justification for suggested controls, leading to questions over whether</a:t>
            </a:r>
          </a:p>
          <a:p>
            <a:r>
              <a:rPr lang="en-US" sz="1200" kern="1200" baseline="0" dirty="0">
                <a:solidFill>
                  <a:schemeClr val="tx1"/>
                </a:solidFill>
                <a:latin typeface="Arial" pitchFamily="-109" charset="0"/>
                <a:ea typeface="+mn-ea"/>
                <a:cs typeface="+mn-cs"/>
              </a:rPr>
              <a:t>the proposed expenditure is really justified. Lastly, there may be inconsistent results</a:t>
            </a:r>
          </a:p>
          <a:p>
            <a:r>
              <a:rPr lang="en-US" sz="1200" kern="1200" baseline="0" dirty="0">
                <a:solidFill>
                  <a:schemeClr val="tx1"/>
                </a:solidFill>
                <a:latin typeface="Arial" pitchFamily="-109" charset="0"/>
                <a:ea typeface="+mn-ea"/>
                <a:cs typeface="+mn-cs"/>
              </a:rPr>
              <a:t>over time as a result of differing expertise in those conducting the analysis.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use of the informal approach would generally be recommended for small</a:t>
            </a:r>
          </a:p>
          <a:p>
            <a:r>
              <a:rPr lang="en-US" sz="1200" kern="1200" baseline="0" dirty="0">
                <a:solidFill>
                  <a:schemeClr val="tx1"/>
                </a:solidFill>
                <a:latin typeface="Arial" pitchFamily="-109" charset="0"/>
                <a:ea typeface="+mn-ea"/>
                <a:cs typeface="+mn-cs"/>
              </a:rPr>
              <a:t>to medium-sized organizations where the IT systems are not necessarily essential to</a:t>
            </a:r>
          </a:p>
          <a:p>
            <a:r>
              <a:rPr lang="en-US" sz="1200" kern="1200" baseline="0" dirty="0">
                <a:solidFill>
                  <a:schemeClr val="tx1"/>
                </a:solidFill>
                <a:latin typeface="Arial" pitchFamily="-109" charset="0"/>
                <a:ea typeface="+mn-ea"/>
                <a:cs typeface="+mn-cs"/>
              </a:rPr>
              <a:t>meeting the organization’s business objectives and where additional expenditure on</a:t>
            </a:r>
          </a:p>
          <a:p>
            <a:r>
              <a:rPr lang="en-US" sz="1200" kern="1200" baseline="0" dirty="0">
                <a:solidFill>
                  <a:schemeClr val="tx1"/>
                </a:solidFill>
                <a:latin typeface="Arial" pitchFamily="-109" charset="0"/>
                <a:ea typeface="+mn-ea"/>
                <a:cs typeface="+mn-cs"/>
              </a:rPr>
              <a:t>risk analysis cannot be justified.</a:t>
            </a:r>
            <a:endParaRPr lang="en-US" dirty="0">
              <a:latin typeface="Times" pitchFamily="-109" charset="0"/>
            </a:endParaRPr>
          </a:p>
        </p:txBody>
      </p:sp>
    </p:spTree>
    <p:extLst>
      <p:ext uri="{BB962C8B-B14F-4D97-AF65-F5344CB8AC3E}">
        <p14:creationId xmlns:p14="http://schemas.microsoft.com/office/powerpoint/2010/main" val="1744369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A71F02A-85B4-BB43-B5C6-8F76D4AA7748}" type="slidenum">
              <a:rPr lang="en-AU"/>
              <a:pPr/>
              <a:t>14</a:t>
            </a:fld>
            <a:endParaRPr lang="en-AU"/>
          </a:p>
        </p:txBody>
      </p:sp>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third and most comprehensive approach is to conduct a detailed risk assessment</a:t>
            </a:r>
          </a:p>
          <a:p>
            <a:r>
              <a:rPr lang="en-US" sz="1200" kern="1200" baseline="0" dirty="0">
                <a:solidFill>
                  <a:schemeClr val="tx1"/>
                </a:solidFill>
                <a:latin typeface="Arial" pitchFamily="-109" charset="0"/>
                <a:ea typeface="+mn-ea"/>
                <a:cs typeface="+mn-cs"/>
              </a:rPr>
              <a:t>of the organization’s IT systems, using a formal structured process. This provides</a:t>
            </a:r>
          </a:p>
          <a:p>
            <a:r>
              <a:rPr lang="en-US" sz="1200" kern="1200" baseline="0" dirty="0">
                <a:solidFill>
                  <a:schemeClr val="tx1"/>
                </a:solidFill>
                <a:latin typeface="Arial" pitchFamily="-109" charset="0"/>
                <a:ea typeface="+mn-ea"/>
                <a:cs typeface="+mn-cs"/>
              </a:rPr>
              <a:t>the greatest degree of assurance that all significant risks are identified and their</a:t>
            </a:r>
          </a:p>
          <a:p>
            <a:r>
              <a:rPr lang="en-US" sz="1200" kern="1200" baseline="0" dirty="0">
                <a:solidFill>
                  <a:schemeClr val="tx1"/>
                </a:solidFill>
                <a:latin typeface="Arial" pitchFamily="-109" charset="0"/>
                <a:ea typeface="+mn-ea"/>
                <a:cs typeface="+mn-cs"/>
              </a:rPr>
              <a:t>implications considered. This process involves a number of stages, including</a:t>
            </a:r>
          </a:p>
          <a:p>
            <a:r>
              <a:rPr lang="en-US" sz="1200" kern="1200" baseline="0" dirty="0">
                <a:solidFill>
                  <a:schemeClr val="tx1"/>
                </a:solidFill>
                <a:latin typeface="Arial" pitchFamily="-109" charset="0"/>
                <a:ea typeface="+mn-ea"/>
                <a:cs typeface="+mn-cs"/>
              </a:rPr>
              <a:t>identification of assets, identification of threats and vulnerabilities to those assets,</a:t>
            </a:r>
          </a:p>
          <a:p>
            <a:r>
              <a:rPr lang="en-US" sz="1200" kern="1200" baseline="0" dirty="0">
                <a:solidFill>
                  <a:schemeClr val="tx1"/>
                </a:solidFill>
                <a:latin typeface="Arial" pitchFamily="-109" charset="0"/>
                <a:ea typeface="+mn-ea"/>
                <a:cs typeface="+mn-cs"/>
              </a:rPr>
              <a:t>determination of the likelihood of the risk occurring and the consequences to the</a:t>
            </a:r>
          </a:p>
          <a:p>
            <a:r>
              <a:rPr lang="en-US" sz="1200" kern="1200" baseline="0" dirty="0">
                <a:solidFill>
                  <a:schemeClr val="tx1"/>
                </a:solidFill>
                <a:latin typeface="Arial" pitchFamily="-109" charset="0"/>
                <a:ea typeface="+mn-ea"/>
                <a:cs typeface="+mn-cs"/>
              </a:rPr>
              <a:t>organization should that occur, and hence the risk the organization is exposed to. With</a:t>
            </a:r>
          </a:p>
          <a:p>
            <a:r>
              <a:rPr lang="en-US" sz="1200" kern="1200" baseline="0" dirty="0">
                <a:solidFill>
                  <a:schemeClr val="tx1"/>
                </a:solidFill>
                <a:latin typeface="Arial" pitchFamily="-109" charset="0"/>
                <a:ea typeface="+mn-ea"/>
                <a:cs typeface="+mn-cs"/>
              </a:rPr>
              <a:t>that information, appropriate controls can be chosen and implemented to address</a:t>
            </a:r>
          </a:p>
          <a:p>
            <a:r>
              <a:rPr lang="en-US" sz="1200" kern="1200" baseline="0" dirty="0">
                <a:solidFill>
                  <a:schemeClr val="tx1"/>
                </a:solidFill>
                <a:latin typeface="Arial" pitchFamily="-109" charset="0"/>
                <a:ea typeface="+mn-ea"/>
                <a:cs typeface="+mn-cs"/>
              </a:rPr>
              <a:t>the risks identified. The advantages of this approach are that it provides the most</a:t>
            </a:r>
          </a:p>
          <a:p>
            <a:r>
              <a:rPr lang="en-US" sz="1200" kern="1200" baseline="0" dirty="0">
                <a:solidFill>
                  <a:schemeClr val="tx1"/>
                </a:solidFill>
                <a:latin typeface="Arial" pitchFamily="-109" charset="0"/>
                <a:ea typeface="+mn-ea"/>
                <a:cs typeface="+mn-cs"/>
              </a:rPr>
              <a:t>detailed examination of the security risks of an organization’s IT system, and produces</a:t>
            </a:r>
          </a:p>
          <a:p>
            <a:r>
              <a:rPr lang="en-US" sz="1200" kern="1200" baseline="0" dirty="0">
                <a:solidFill>
                  <a:schemeClr val="tx1"/>
                </a:solidFill>
                <a:latin typeface="Arial" pitchFamily="-109" charset="0"/>
                <a:ea typeface="+mn-ea"/>
                <a:cs typeface="+mn-cs"/>
              </a:rPr>
              <a:t>strong justification for expenditure on the controls proposed. It also provides</a:t>
            </a:r>
          </a:p>
          <a:p>
            <a:r>
              <a:rPr lang="en-US" sz="1200" kern="1200" baseline="0" dirty="0">
                <a:solidFill>
                  <a:schemeClr val="tx1"/>
                </a:solidFill>
                <a:latin typeface="Arial" pitchFamily="-109" charset="0"/>
                <a:ea typeface="+mn-ea"/>
                <a:cs typeface="+mn-cs"/>
              </a:rPr>
              <a:t>the best information for continuing to manage the security of these systems as they</a:t>
            </a:r>
          </a:p>
          <a:p>
            <a:r>
              <a:rPr lang="en-US" sz="1200" kern="1200" baseline="0" dirty="0">
                <a:solidFill>
                  <a:schemeClr val="tx1"/>
                </a:solidFill>
                <a:latin typeface="Arial" pitchFamily="-109" charset="0"/>
                <a:ea typeface="+mn-ea"/>
                <a:cs typeface="+mn-cs"/>
              </a:rPr>
              <a:t>evolve and change. The major disadvantage is the significant cost in time, resources,</a:t>
            </a:r>
          </a:p>
          <a:p>
            <a:r>
              <a:rPr lang="en-US" sz="1200" kern="1200" baseline="0" dirty="0">
                <a:solidFill>
                  <a:schemeClr val="tx1"/>
                </a:solidFill>
                <a:latin typeface="Arial" pitchFamily="-109" charset="0"/>
                <a:ea typeface="+mn-ea"/>
                <a:cs typeface="+mn-cs"/>
              </a:rPr>
              <a:t>and expertise needed to perform such an analysis. The time taken to perform this</a:t>
            </a:r>
          </a:p>
          <a:p>
            <a:r>
              <a:rPr lang="en-US" sz="1200" kern="1200" baseline="0" dirty="0">
                <a:solidFill>
                  <a:schemeClr val="tx1"/>
                </a:solidFill>
                <a:latin typeface="Arial" pitchFamily="-109" charset="0"/>
                <a:ea typeface="+mn-ea"/>
                <a:cs typeface="+mn-cs"/>
              </a:rPr>
              <a:t>analysis may also result in delays in providing suitable levels of protection for some</a:t>
            </a:r>
          </a:p>
          <a:p>
            <a:r>
              <a:rPr lang="en-US" sz="1200" kern="1200" baseline="0" dirty="0">
                <a:solidFill>
                  <a:schemeClr val="tx1"/>
                </a:solidFill>
                <a:latin typeface="Arial" pitchFamily="-109" charset="0"/>
                <a:ea typeface="+mn-ea"/>
                <a:cs typeface="+mn-cs"/>
              </a:rPr>
              <a:t>systems. The details of this approach are discussed in the next section.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use of a formal, detailed risk analysis is often a legal requirement for</a:t>
            </a:r>
          </a:p>
          <a:p>
            <a:r>
              <a:rPr lang="en-US" sz="1200" kern="1200" baseline="0" dirty="0">
                <a:solidFill>
                  <a:schemeClr val="tx1"/>
                </a:solidFill>
                <a:latin typeface="Arial" pitchFamily="-109" charset="0"/>
                <a:ea typeface="+mn-ea"/>
                <a:cs typeface="+mn-cs"/>
              </a:rPr>
              <a:t>some government organizations and businesses providing key services to them. This</a:t>
            </a:r>
          </a:p>
          <a:p>
            <a:r>
              <a:rPr lang="en-US" sz="1200" kern="1200" baseline="0" dirty="0">
                <a:solidFill>
                  <a:schemeClr val="tx1"/>
                </a:solidFill>
                <a:latin typeface="Arial" pitchFamily="-109" charset="0"/>
                <a:ea typeface="+mn-ea"/>
                <a:cs typeface="+mn-cs"/>
              </a:rPr>
              <a:t>may also be the case for organizations providing key national infrastructure. For</a:t>
            </a:r>
          </a:p>
          <a:p>
            <a:r>
              <a:rPr lang="en-US" sz="1200" kern="1200" baseline="0" dirty="0">
                <a:solidFill>
                  <a:schemeClr val="tx1"/>
                </a:solidFill>
                <a:latin typeface="Arial" pitchFamily="-109" charset="0"/>
                <a:ea typeface="+mn-ea"/>
                <a:cs typeface="+mn-cs"/>
              </a:rPr>
              <a:t>such organizations, there is no choice but to use this approach. It may also be the</a:t>
            </a:r>
          </a:p>
          <a:p>
            <a:r>
              <a:rPr lang="en-US" sz="1200" kern="1200" baseline="0" dirty="0">
                <a:solidFill>
                  <a:schemeClr val="tx1"/>
                </a:solidFill>
                <a:latin typeface="Arial" pitchFamily="-109" charset="0"/>
                <a:ea typeface="+mn-ea"/>
                <a:cs typeface="+mn-cs"/>
              </a:rPr>
              <a:t>approach of choice for large organizations with IT systems critical to their business</a:t>
            </a:r>
          </a:p>
          <a:p>
            <a:r>
              <a:rPr lang="en-US" sz="1200" kern="1200" baseline="0" dirty="0">
                <a:solidFill>
                  <a:schemeClr val="tx1"/>
                </a:solidFill>
                <a:latin typeface="Arial" pitchFamily="-109" charset="0"/>
                <a:ea typeface="+mn-ea"/>
                <a:cs typeface="+mn-cs"/>
              </a:rPr>
              <a:t>objectives and with the resources available to perform this type of analysis.</a:t>
            </a:r>
            <a:endParaRPr lang="en-US" dirty="0">
              <a:latin typeface="Times" pitchFamily="-109" charset="0"/>
            </a:endParaRPr>
          </a:p>
        </p:txBody>
      </p:sp>
    </p:spTree>
    <p:extLst>
      <p:ext uri="{BB962C8B-B14F-4D97-AF65-F5344CB8AC3E}">
        <p14:creationId xmlns:p14="http://schemas.microsoft.com/office/powerpoint/2010/main" val="37250225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B4AAB5-0C0F-C64C-B317-F62D5E481227}" type="slidenum">
              <a:rPr lang="en-AU"/>
              <a:pPr/>
              <a:t>15</a:t>
            </a:fld>
            <a:endParaRPr lang="en-AU"/>
          </a:p>
        </p:txBody>
      </p:sp>
      <p:sp>
        <p:nvSpPr>
          <p:cNvPr id="232450" name="Rectangle 2"/>
          <p:cNvSpPr>
            <a:spLocks noGrp="1" noRot="1" noChangeAspect="1" noChangeArrowheads="1" noTextEdit="1"/>
          </p:cNvSpPr>
          <p:nvPr>
            <p:ph type="sldImg"/>
          </p:nvPr>
        </p:nvSpPr>
        <p:spPr>
          <a:ln/>
        </p:spPr>
      </p:sp>
      <p:sp>
        <p:nvSpPr>
          <p:cNvPr id="232451"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last approach combines elements of the baseline, informal, and detailed risk</a:t>
            </a:r>
          </a:p>
          <a:p>
            <a:r>
              <a:rPr lang="en-US" sz="1200" kern="1200" baseline="0" dirty="0">
                <a:solidFill>
                  <a:schemeClr val="tx1"/>
                </a:solidFill>
                <a:latin typeface="Arial" pitchFamily="-109" charset="0"/>
                <a:ea typeface="+mn-ea"/>
                <a:cs typeface="+mn-cs"/>
              </a:rPr>
              <a:t>analysis approaches. The aim is to provide reasonable levels of protection as quickly</a:t>
            </a:r>
          </a:p>
          <a:p>
            <a:r>
              <a:rPr lang="en-US" sz="1200" kern="1200" baseline="0" dirty="0">
                <a:solidFill>
                  <a:schemeClr val="tx1"/>
                </a:solidFill>
                <a:latin typeface="Arial" pitchFamily="-109" charset="0"/>
                <a:ea typeface="+mn-ea"/>
                <a:cs typeface="+mn-cs"/>
              </a:rPr>
              <a:t>as possible, and then to examine and adjust the protection controls deployed on key</a:t>
            </a:r>
          </a:p>
          <a:p>
            <a:r>
              <a:rPr lang="en-US" sz="1200" kern="1200" baseline="0" dirty="0">
                <a:solidFill>
                  <a:schemeClr val="tx1"/>
                </a:solidFill>
                <a:latin typeface="Arial" pitchFamily="-109" charset="0"/>
                <a:ea typeface="+mn-ea"/>
                <a:cs typeface="+mn-cs"/>
              </a:rPr>
              <a:t>systems over time. The approach starts with the implementation of suitable baseline</a:t>
            </a:r>
          </a:p>
          <a:p>
            <a:r>
              <a:rPr lang="en-US" sz="1200" kern="1200" baseline="0" dirty="0">
                <a:solidFill>
                  <a:schemeClr val="tx1"/>
                </a:solidFill>
                <a:latin typeface="Arial" pitchFamily="-109" charset="0"/>
                <a:ea typeface="+mn-ea"/>
                <a:cs typeface="+mn-cs"/>
              </a:rPr>
              <a:t>security recommendations on all systems. Next, systems either exposed to high risk</a:t>
            </a:r>
          </a:p>
          <a:p>
            <a:r>
              <a:rPr lang="en-US" sz="1200" kern="1200" baseline="0" dirty="0">
                <a:solidFill>
                  <a:schemeClr val="tx1"/>
                </a:solidFill>
                <a:latin typeface="Arial" pitchFamily="-109" charset="0"/>
                <a:ea typeface="+mn-ea"/>
                <a:cs typeface="+mn-cs"/>
              </a:rPr>
              <a:t>levels or critical to the organization’s business objectives are identified in the high-level</a:t>
            </a:r>
          </a:p>
          <a:p>
            <a:r>
              <a:rPr lang="en-US" sz="1200" kern="1200" baseline="0" dirty="0">
                <a:solidFill>
                  <a:schemeClr val="tx1"/>
                </a:solidFill>
                <a:latin typeface="Arial" pitchFamily="-109" charset="0"/>
                <a:ea typeface="+mn-ea"/>
                <a:cs typeface="+mn-cs"/>
              </a:rPr>
              <a:t>risk assessment. A decision can then be made to possibly conduct an immediate</a:t>
            </a:r>
          </a:p>
          <a:p>
            <a:r>
              <a:rPr lang="en-US" sz="1200" kern="1200" baseline="0" dirty="0">
                <a:solidFill>
                  <a:schemeClr val="tx1"/>
                </a:solidFill>
                <a:latin typeface="Arial" pitchFamily="-109" charset="0"/>
                <a:ea typeface="+mn-ea"/>
                <a:cs typeface="+mn-cs"/>
              </a:rPr>
              <a:t>informal risk assessment on key systems, with the aim of relatively quickly</a:t>
            </a:r>
          </a:p>
          <a:p>
            <a:r>
              <a:rPr lang="en-US" sz="1200" kern="1200" baseline="0" dirty="0">
                <a:solidFill>
                  <a:schemeClr val="tx1"/>
                </a:solidFill>
                <a:latin typeface="Arial" pitchFamily="-109" charset="0"/>
                <a:ea typeface="+mn-ea"/>
                <a:cs typeface="+mn-cs"/>
              </a:rPr>
              <a:t>tailoring controls to more accurately reflect their requirements. Lastly, an ordered</a:t>
            </a:r>
          </a:p>
          <a:p>
            <a:r>
              <a:rPr lang="en-US" sz="1200" kern="1200" baseline="0" dirty="0">
                <a:solidFill>
                  <a:schemeClr val="tx1"/>
                </a:solidFill>
                <a:latin typeface="Arial" pitchFamily="-109" charset="0"/>
                <a:ea typeface="+mn-ea"/>
                <a:cs typeface="+mn-cs"/>
              </a:rPr>
              <a:t>process of performing detailed risk analyses of these systems can be instituted. Over</a:t>
            </a:r>
          </a:p>
          <a:p>
            <a:r>
              <a:rPr lang="en-US" sz="1200" kern="1200" baseline="0" dirty="0">
                <a:solidFill>
                  <a:schemeClr val="tx1"/>
                </a:solidFill>
                <a:latin typeface="Arial" pitchFamily="-109" charset="0"/>
                <a:ea typeface="+mn-ea"/>
                <a:cs typeface="+mn-cs"/>
              </a:rPr>
              <a:t>time this can result in the most appropriate and cost-effective security controls being</a:t>
            </a:r>
          </a:p>
          <a:p>
            <a:r>
              <a:rPr lang="en-US" sz="1200" kern="1200" baseline="0" dirty="0">
                <a:solidFill>
                  <a:schemeClr val="tx1"/>
                </a:solidFill>
                <a:latin typeface="Arial" pitchFamily="-109" charset="0"/>
                <a:ea typeface="+mn-ea"/>
                <a:cs typeface="+mn-cs"/>
              </a:rPr>
              <a:t>selected and implemented on these systems. This approach has a significant number</a:t>
            </a:r>
          </a:p>
          <a:p>
            <a:r>
              <a:rPr lang="en-US" sz="1200" kern="1200" baseline="0" dirty="0">
                <a:solidFill>
                  <a:schemeClr val="tx1"/>
                </a:solidFill>
                <a:latin typeface="Arial" pitchFamily="-109" charset="0"/>
                <a:ea typeface="+mn-ea"/>
                <a:cs typeface="+mn-cs"/>
              </a:rPr>
              <a:t>of advantages. The use of the initial high-level analysis to determine where further</a:t>
            </a:r>
          </a:p>
          <a:p>
            <a:r>
              <a:rPr lang="en-US" sz="1200" kern="1200" baseline="0" dirty="0">
                <a:solidFill>
                  <a:schemeClr val="tx1"/>
                </a:solidFill>
                <a:latin typeface="Arial" pitchFamily="-109" charset="0"/>
                <a:ea typeface="+mn-ea"/>
                <a:cs typeface="+mn-cs"/>
              </a:rPr>
              <a:t>resources need to be expended, rather than facing a full detailed risk analysis of</a:t>
            </a:r>
          </a:p>
          <a:p>
            <a:r>
              <a:rPr lang="en-US" sz="1200" kern="1200" baseline="0" dirty="0">
                <a:solidFill>
                  <a:schemeClr val="tx1"/>
                </a:solidFill>
                <a:latin typeface="Arial" pitchFamily="-109" charset="0"/>
                <a:ea typeface="+mn-ea"/>
                <a:cs typeface="+mn-cs"/>
              </a:rPr>
              <a:t>all systems, may well be easier to sell to management. It also results in the development</a:t>
            </a:r>
          </a:p>
          <a:p>
            <a:r>
              <a:rPr lang="en-US" sz="1200" kern="1200" baseline="0" dirty="0">
                <a:solidFill>
                  <a:schemeClr val="tx1"/>
                </a:solidFill>
                <a:latin typeface="Arial" pitchFamily="-109" charset="0"/>
                <a:ea typeface="+mn-ea"/>
                <a:cs typeface="+mn-cs"/>
              </a:rPr>
              <a:t>of a strategic picture of the IT resources and where major risks are likely</a:t>
            </a:r>
          </a:p>
          <a:p>
            <a:r>
              <a:rPr lang="en-US" sz="1200" kern="1200" baseline="0" dirty="0">
                <a:solidFill>
                  <a:schemeClr val="tx1"/>
                </a:solidFill>
                <a:latin typeface="Arial" pitchFamily="-109" charset="0"/>
                <a:ea typeface="+mn-ea"/>
                <a:cs typeface="+mn-cs"/>
              </a:rPr>
              <a:t>to occur. This provides a key planning aid in the subsequent management of the</a:t>
            </a:r>
          </a:p>
          <a:p>
            <a:r>
              <a:rPr lang="en-US" sz="1200" kern="1200" baseline="0" dirty="0">
                <a:solidFill>
                  <a:schemeClr val="tx1"/>
                </a:solidFill>
                <a:latin typeface="Arial" pitchFamily="-109" charset="0"/>
                <a:ea typeface="+mn-ea"/>
                <a:cs typeface="+mn-cs"/>
              </a:rPr>
              <a:t>organization’s security. The use of the baseline and informal analyses ensures that a</a:t>
            </a:r>
          </a:p>
          <a:p>
            <a:r>
              <a:rPr lang="en-US" sz="1200" kern="1200" baseline="0" dirty="0">
                <a:solidFill>
                  <a:schemeClr val="tx1"/>
                </a:solidFill>
                <a:latin typeface="Arial" pitchFamily="-109" charset="0"/>
                <a:ea typeface="+mn-ea"/>
                <a:cs typeface="+mn-cs"/>
              </a:rPr>
              <a:t>basic level of security protection is implemented early. And it means that resources</a:t>
            </a:r>
          </a:p>
          <a:p>
            <a:r>
              <a:rPr lang="en-US" sz="1200" kern="1200" baseline="0" dirty="0">
                <a:solidFill>
                  <a:schemeClr val="tx1"/>
                </a:solidFill>
                <a:latin typeface="Arial" pitchFamily="-109" charset="0"/>
                <a:ea typeface="+mn-ea"/>
                <a:cs typeface="+mn-cs"/>
              </a:rPr>
              <a:t>are likely to be applied where most needed and that systems most at risk are likely</a:t>
            </a:r>
          </a:p>
          <a:p>
            <a:r>
              <a:rPr lang="en-US" sz="1200" kern="1200" baseline="0" dirty="0">
                <a:solidFill>
                  <a:schemeClr val="tx1"/>
                </a:solidFill>
                <a:latin typeface="Arial" pitchFamily="-109" charset="0"/>
                <a:ea typeface="+mn-ea"/>
                <a:cs typeface="+mn-cs"/>
              </a:rPr>
              <a:t>to be examined further reasonably early in the process. However, there are some</a:t>
            </a:r>
          </a:p>
          <a:p>
            <a:r>
              <a:rPr lang="en-US" sz="1200" kern="1200" baseline="0" dirty="0">
                <a:solidFill>
                  <a:schemeClr val="tx1"/>
                </a:solidFill>
                <a:latin typeface="Arial" pitchFamily="-109" charset="0"/>
                <a:ea typeface="+mn-ea"/>
                <a:cs typeface="+mn-cs"/>
              </a:rPr>
              <a:t>disadvantages. If the initial high-level analysis is inaccurate, then some systems for</a:t>
            </a:r>
          </a:p>
          <a:p>
            <a:r>
              <a:rPr lang="en-US" sz="1200" kern="1200" baseline="0" dirty="0">
                <a:solidFill>
                  <a:schemeClr val="tx1"/>
                </a:solidFill>
                <a:latin typeface="Arial" pitchFamily="-109" charset="0"/>
                <a:ea typeface="+mn-ea"/>
                <a:cs typeface="+mn-cs"/>
              </a:rPr>
              <a:t>which a detailed risk analysis should be performed may remain vulnerable for some</a:t>
            </a:r>
          </a:p>
          <a:p>
            <a:r>
              <a:rPr lang="en-US" sz="1200" kern="1200" baseline="0" dirty="0">
                <a:solidFill>
                  <a:schemeClr val="tx1"/>
                </a:solidFill>
                <a:latin typeface="Arial" pitchFamily="-109" charset="0"/>
                <a:ea typeface="+mn-ea"/>
                <a:cs typeface="+mn-cs"/>
              </a:rPr>
              <a:t>time. Nonetheless, the use of the baseline approach should ensure a basic minimum</a:t>
            </a:r>
          </a:p>
          <a:p>
            <a:r>
              <a:rPr lang="en-US" sz="1200" kern="1200" baseline="0" dirty="0">
                <a:solidFill>
                  <a:schemeClr val="tx1"/>
                </a:solidFill>
                <a:latin typeface="Arial" pitchFamily="-109" charset="0"/>
                <a:ea typeface="+mn-ea"/>
                <a:cs typeface="+mn-cs"/>
              </a:rPr>
              <a:t>security level on such systems. Further, if the results of the high-level analysis are</a:t>
            </a:r>
          </a:p>
          <a:p>
            <a:r>
              <a:rPr lang="en-US" sz="1200" kern="1200" baseline="0" dirty="0">
                <a:solidFill>
                  <a:schemeClr val="tx1"/>
                </a:solidFill>
                <a:latin typeface="Arial" pitchFamily="-109" charset="0"/>
                <a:ea typeface="+mn-ea"/>
                <a:cs typeface="+mn-cs"/>
              </a:rPr>
              <a:t>reviewed appropriately, the chance of lingering vulnerability is minimized.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ISO13335 considers that for most organizations, in most circumstances, this</a:t>
            </a:r>
          </a:p>
          <a:p>
            <a:r>
              <a:rPr lang="en-US" sz="1200" kern="1200" baseline="0" dirty="0">
                <a:solidFill>
                  <a:schemeClr val="tx1"/>
                </a:solidFill>
                <a:latin typeface="Arial" pitchFamily="-109" charset="0"/>
                <a:ea typeface="+mn-ea"/>
                <a:cs typeface="+mn-cs"/>
              </a:rPr>
              <a:t>approach is the most cost effective. Consequently its use is highly recommended.</a:t>
            </a:r>
            <a:endParaRPr lang="en-US" dirty="0">
              <a:latin typeface="Times" pitchFamily="-109" charset="0"/>
            </a:endParaRPr>
          </a:p>
        </p:txBody>
      </p:sp>
    </p:spTree>
    <p:extLst>
      <p:ext uri="{BB962C8B-B14F-4D97-AF65-F5344CB8AC3E}">
        <p14:creationId xmlns:p14="http://schemas.microsoft.com/office/powerpoint/2010/main" val="27096482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C8C1B4-77C5-954D-8809-9A775118FE71}" type="slidenum">
              <a:rPr lang="en-AU"/>
              <a:pPr/>
              <a:t>16</a:t>
            </a:fld>
            <a:endParaRPr lang="en-AU"/>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formal, detailed security risk analysis approach provides the most accurate</a:t>
            </a:r>
          </a:p>
          <a:p>
            <a:r>
              <a:rPr lang="en-US" sz="1200" kern="1200" baseline="0" dirty="0">
                <a:solidFill>
                  <a:schemeClr val="tx1"/>
                </a:solidFill>
                <a:latin typeface="Arial" pitchFamily="-109" charset="0"/>
                <a:ea typeface="+mn-ea"/>
                <a:cs typeface="+mn-cs"/>
              </a:rPr>
              <a:t>evaluation of an organization’s IT system’s security risks, but at the highest cost.</a:t>
            </a:r>
          </a:p>
          <a:p>
            <a:r>
              <a:rPr lang="en-US" sz="1200" kern="1200" baseline="0" dirty="0">
                <a:solidFill>
                  <a:schemeClr val="tx1"/>
                </a:solidFill>
                <a:latin typeface="Arial" pitchFamily="-109" charset="0"/>
                <a:ea typeface="+mn-ea"/>
                <a:cs typeface="+mn-cs"/>
              </a:rPr>
              <a:t>This approach has evolved with the development of trusted computer systems,</a:t>
            </a:r>
          </a:p>
          <a:p>
            <a:r>
              <a:rPr lang="en-US" sz="1200" kern="1200" baseline="0" dirty="0">
                <a:solidFill>
                  <a:schemeClr val="tx1"/>
                </a:solidFill>
                <a:latin typeface="Arial" pitchFamily="-109" charset="0"/>
                <a:ea typeface="+mn-ea"/>
                <a:cs typeface="+mn-cs"/>
              </a:rPr>
              <a:t>initially focused on addressing defense security concerns, as we discuss in Chapter 13 .</a:t>
            </a:r>
          </a:p>
          <a:p>
            <a:r>
              <a:rPr lang="en-US" sz="1200" kern="1200" baseline="0" dirty="0">
                <a:solidFill>
                  <a:schemeClr val="tx1"/>
                </a:solidFill>
                <a:latin typeface="Arial" pitchFamily="-109" charset="0"/>
                <a:ea typeface="+mn-ea"/>
                <a:cs typeface="+mn-cs"/>
              </a:rPr>
              <a:t>The original security risk assessment methodology was given in the Yellow Book</a:t>
            </a:r>
          </a:p>
          <a:p>
            <a:r>
              <a:rPr lang="en-US" sz="1200" kern="1200" baseline="0" dirty="0">
                <a:solidFill>
                  <a:schemeClr val="tx1"/>
                </a:solidFill>
                <a:latin typeface="Arial" pitchFamily="-109" charset="0"/>
                <a:ea typeface="+mn-ea"/>
                <a:cs typeface="+mn-cs"/>
              </a:rPr>
              <a:t>standard (CSC-STD-004-85 June 1985), one of the original U.S. TCSEC rainbow</a:t>
            </a:r>
          </a:p>
          <a:p>
            <a:r>
              <a:rPr lang="en-US" sz="1200" kern="1200" baseline="0" dirty="0">
                <a:solidFill>
                  <a:schemeClr val="tx1"/>
                </a:solidFill>
                <a:latin typeface="Arial" pitchFamily="-109" charset="0"/>
                <a:ea typeface="+mn-ea"/>
                <a:cs typeface="+mn-cs"/>
              </a:rPr>
              <a:t>book series of standards. Its focus was entirely on protecting the confidentiality of</a:t>
            </a:r>
          </a:p>
          <a:p>
            <a:r>
              <a:rPr lang="en-US" sz="1200" kern="1200" baseline="0" dirty="0">
                <a:solidFill>
                  <a:schemeClr val="tx1"/>
                </a:solidFill>
                <a:latin typeface="Arial" pitchFamily="-109" charset="0"/>
                <a:ea typeface="+mn-ea"/>
                <a:cs typeface="+mn-cs"/>
              </a:rPr>
              <a:t>information, reflecting the military concern with information classification. The</a:t>
            </a:r>
          </a:p>
          <a:p>
            <a:r>
              <a:rPr lang="en-US" sz="1200" kern="1200" baseline="0" dirty="0">
                <a:solidFill>
                  <a:schemeClr val="tx1"/>
                </a:solidFill>
                <a:latin typeface="Arial" pitchFamily="-109" charset="0"/>
                <a:ea typeface="+mn-ea"/>
                <a:cs typeface="+mn-cs"/>
              </a:rPr>
              <a:t>recommended rating it gave for a trusted computer system depended on difference</a:t>
            </a:r>
          </a:p>
          <a:p>
            <a:r>
              <a:rPr lang="en-US" sz="1200" kern="1200" baseline="0" dirty="0">
                <a:solidFill>
                  <a:schemeClr val="tx1"/>
                </a:solidFill>
                <a:latin typeface="Arial" pitchFamily="-109" charset="0"/>
                <a:ea typeface="+mn-ea"/>
                <a:cs typeface="+mn-cs"/>
              </a:rPr>
              <a:t>between the minimum user clearance and the maximum information classification.</a:t>
            </a:r>
          </a:p>
          <a:p>
            <a:r>
              <a:rPr lang="en-US" sz="1200" kern="1200" baseline="0" dirty="0">
                <a:solidFill>
                  <a:schemeClr val="tx1"/>
                </a:solidFill>
                <a:latin typeface="Arial" pitchFamily="-109" charset="0"/>
                <a:ea typeface="+mn-ea"/>
                <a:cs typeface="+mn-cs"/>
              </a:rPr>
              <a:t>Specifically it defined a risk index as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Risk Index = Max Info Sensitivity - Min User Clearance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 table in this standard, listing suitable categories of systems for each risk level,</a:t>
            </a:r>
          </a:p>
          <a:p>
            <a:r>
              <a:rPr lang="en-US" sz="1200" kern="1200" baseline="0" dirty="0">
                <a:solidFill>
                  <a:schemeClr val="tx1"/>
                </a:solidFill>
                <a:latin typeface="Arial" pitchFamily="-109" charset="0"/>
                <a:ea typeface="+mn-ea"/>
                <a:cs typeface="+mn-cs"/>
              </a:rPr>
              <a:t>was used to select the system type. Clearly this limited approach neither adequately</a:t>
            </a:r>
          </a:p>
          <a:p>
            <a:r>
              <a:rPr lang="en-US" sz="1200" kern="1200" baseline="0" dirty="0">
                <a:solidFill>
                  <a:schemeClr val="tx1"/>
                </a:solidFill>
                <a:latin typeface="Arial" pitchFamily="-109" charset="0"/>
                <a:ea typeface="+mn-ea"/>
                <a:cs typeface="+mn-cs"/>
              </a:rPr>
              <a:t>reflects the range of security services required nor the wide range of possible threats.</a:t>
            </a:r>
          </a:p>
          <a:p>
            <a:r>
              <a:rPr lang="en-US" sz="1200" kern="1200" baseline="0" dirty="0">
                <a:solidFill>
                  <a:schemeClr val="tx1"/>
                </a:solidFill>
                <a:latin typeface="Arial" pitchFamily="-109" charset="0"/>
                <a:ea typeface="+mn-ea"/>
                <a:cs typeface="+mn-cs"/>
              </a:rPr>
              <a:t>Over the years since, the process of conducting a security risk assessment that does</a:t>
            </a:r>
          </a:p>
          <a:p>
            <a:r>
              <a:rPr lang="en-US" sz="1200" kern="1200" baseline="0" dirty="0">
                <a:solidFill>
                  <a:schemeClr val="tx1"/>
                </a:solidFill>
                <a:latin typeface="Arial" pitchFamily="-109" charset="0"/>
                <a:ea typeface="+mn-ea"/>
                <a:cs typeface="+mn-cs"/>
              </a:rPr>
              <a:t>consider these issues has evolved.</a:t>
            </a:r>
            <a:endParaRPr lang="en-US" dirty="0">
              <a:latin typeface="Times" pitchFamily="-109" charset="0"/>
            </a:endParaRPr>
          </a:p>
        </p:txBody>
      </p:sp>
    </p:spTree>
    <p:extLst>
      <p:ext uri="{BB962C8B-B14F-4D97-AF65-F5344CB8AC3E}">
        <p14:creationId xmlns:p14="http://schemas.microsoft.com/office/powerpoint/2010/main" val="8771730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Arial" pitchFamily="-109" charset="0"/>
                <a:ea typeface="+mn-ea"/>
                <a:cs typeface="+mn-cs"/>
              </a:rPr>
              <a:t> A number of national and international standards document the expected formal</a:t>
            </a:r>
          </a:p>
          <a:p>
            <a:r>
              <a:rPr lang="en-US" sz="1200" kern="1200" dirty="0">
                <a:solidFill>
                  <a:schemeClr val="tx1"/>
                </a:solidFill>
                <a:effectLst/>
                <a:latin typeface="Arial" pitchFamily="-109" charset="0"/>
                <a:ea typeface="+mn-ea"/>
                <a:cs typeface="+mn-cs"/>
              </a:rPr>
              <a:t>risk analysis approach. These include ISO 27005, ISO 31000, NIST SP 800-30,</a:t>
            </a:r>
          </a:p>
          <a:p>
            <a:r>
              <a:rPr lang="en-US" sz="1200" kern="1200" dirty="0">
                <a:solidFill>
                  <a:schemeClr val="tx1"/>
                </a:solidFill>
                <a:effectLst/>
                <a:latin typeface="Arial" pitchFamily="-109" charset="0"/>
                <a:ea typeface="+mn-ea"/>
                <a:cs typeface="+mn-cs"/>
              </a:rPr>
              <a:t>and [SASN13]. This approach is often mandated by government organizations</a:t>
            </a:r>
          </a:p>
          <a:p>
            <a:r>
              <a:rPr lang="en-US" sz="1200" kern="1200" dirty="0">
                <a:solidFill>
                  <a:schemeClr val="tx1"/>
                </a:solidFill>
                <a:effectLst/>
                <a:latin typeface="Arial" pitchFamily="-109" charset="0"/>
                <a:ea typeface="+mn-ea"/>
                <a:cs typeface="+mn-cs"/>
              </a:rPr>
              <a:t>and associated businesses. These standards all broadly agree on the process used.</a:t>
            </a:r>
          </a:p>
          <a:p>
            <a:r>
              <a:rPr lang="en-US" sz="1200" kern="1200" dirty="0">
                <a:solidFill>
                  <a:schemeClr val="tx1"/>
                </a:solidFill>
                <a:effectLst/>
                <a:latin typeface="Arial" pitchFamily="-109" charset="0"/>
                <a:ea typeface="+mn-ea"/>
                <a:cs typeface="+mn-cs"/>
              </a:rPr>
              <a:t>Figure 14.3 (reproduced from figure 5 in NIST SP 800-30) illustrates a typical</a:t>
            </a:r>
          </a:p>
          <a:p>
            <a:r>
              <a:rPr lang="en-US" sz="1200" kern="1200" dirty="0">
                <a:solidFill>
                  <a:schemeClr val="tx1"/>
                </a:solidFill>
                <a:effectLst/>
                <a:latin typeface="Arial" pitchFamily="-109" charset="0"/>
                <a:ea typeface="+mn-ea"/>
                <a:cs typeface="+mn-cs"/>
              </a:rPr>
              <a:t>process used.</a:t>
            </a:r>
          </a:p>
          <a:p>
            <a:endParaRPr lang="en-US" dirty="0"/>
          </a:p>
        </p:txBody>
      </p:sp>
      <p:sp>
        <p:nvSpPr>
          <p:cNvPr id="4" name="Slide Number Placeholder 3"/>
          <p:cNvSpPr>
            <a:spLocks noGrp="1"/>
          </p:cNvSpPr>
          <p:nvPr>
            <p:ph type="sldNum" sz="quarter" idx="10"/>
          </p:nvPr>
        </p:nvSpPr>
        <p:spPr/>
        <p:txBody>
          <a:bodyPr/>
          <a:lstStyle/>
          <a:p>
            <a:fld id="{D5CC3096-83BF-4C4F-B538-52097ACD79E2}" type="slidenum">
              <a:rPr lang="en-AU" smtClean="0"/>
              <a:pPr/>
              <a:t>17</a:t>
            </a:fld>
            <a:endParaRPr lang="en-AU"/>
          </a:p>
        </p:txBody>
      </p:sp>
    </p:spTree>
    <p:extLst>
      <p:ext uri="{BB962C8B-B14F-4D97-AF65-F5344CB8AC3E}">
        <p14:creationId xmlns:p14="http://schemas.microsoft.com/office/powerpoint/2010/main" val="1156640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CE24460-A1E7-5343-ABC3-F6BE6BCD883D}" type="slidenum">
              <a:rPr lang="en-AU"/>
              <a:pPr/>
              <a:t>18</a:t>
            </a:fld>
            <a:endParaRPr lang="en-AU"/>
          </a:p>
        </p:txBody>
      </p:sp>
      <p:sp>
        <p:nvSpPr>
          <p:cNvPr id="236546" name="Rectangle 2"/>
          <p:cNvSpPr>
            <a:spLocks noGrp="1" noRot="1" noChangeAspect="1" noChangeArrowheads="1" noTextEdit="1"/>
          </p:cNvSpPr>
          <p:nvPr>
            <p:ph type="sldImg"/>
          </p:nvPr>
        </p:nvSpPr>
        <p:spPr>
          <a:ln/>
        </p:spPr>
      </p:sp>
      <p:sp>
        <p:nvSpPr>
          <p:cNvPr id="23654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initial step is known as </a:t>
            </a:r>
            <a:r>
              <a:rPr lang="en-US" sz="1200" i="1" kern="1200" baseline="0" dirty="0">
                <a:solidFill>
                  <a:schemeClr val="tx1"/>
                </a:solidFill>
                <a:latin typeface="Arial" pitchFamily="-109" charset="0"/>
                <a:ea typeface="+mn-ea"/>
                <a:cs typeface="+mn-cs"/>
              </a:rPr>
              <a:t>establishing the context or system characterization . </a:t>
            </a:r>
            <a:r>
              <a:rPr lang="en-US" sz="1200" i="0" kern="1200" baseline="0" dirty="0">
                <a:solidFill>
                  <a:schemeClr val="tx1"/>
                </a:solidFill>
                <a:latin typeface="Arial" pitchFamily="-109" charset="0"/>
                <a:ea typeface="+mn-ea"/>
                <a:cs typeface="+mn-cs"/>
              </a:rPr>
              <a:t>Its</a:t>
            </a:r>
          </a:p>
          <a:p>
            <a:r>
              <a:rPr lang="en-US" sz="1200" kern="1200" baseline="0" dirty="0">
                <a:solidFill>
                  <a:schemeClr val="tx1"/>
                </a:solidFill>
                <a:latin typeface="Arial" pitchFamily="-109" charset="0"/>
                <a:ea typeface="+mn-ea"/>
                <a:cs typeface="+mn-cs"/>
              </a:rPr>
              <a:t>purpose is to determine the basic parameters within which the risk assessment will</a:t>
            </a:r>
          </a:p>
          <a:p>
            <a:r>
              <a:rPr lang="en-US" sz="1200" kern="1200" baseline="0" dirty="0">
                <a:solidFill>
                  <a:schemeClr val="tx1"/>
                </a:solidFill>
                <a:latin typeface="Arial" pitchFamily="-109" charset="0"/>
                <a:ea typeface="+mn-ea"/>
                <a:cs typeface="+mn-cs"/>
              </a:rPr>
              <a:t>be conducted, and then to identify the assets to be examined.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process starts with the organizational</a:t>
            </a:r>
          </a:p>
          <a:p>
            <a:r>
              <a:rPr lang="en-US" sz="1200" kern="1200" baseline="0" dirty="0">
                <a:solidFill>
                  <a:schemeClr val="tx1"/>
                </a:solidFill>
                <a:latin typeface="Arial" pitchFamily="-109" charset="0"/>
                <a:ea typeface="+mn-ea"/>
                <a:cs typeface="+mn-cs"/>
              </a:rPr>
              <a:t>security objectives and considers the broad risk exposure of the organization. This</a:t>
            </a:r>
          </a:p>
          <a:p>
            <a:r>
              <a:rPr lang="en-US" sz="1200" kern="1200" baseline="0" dirty="0">
                <a:solidFill>
                  <a:schemeClr val="tx1"/>
                </a:solidFill>
                <a:latin typeface="Arial" pitchFamily="-109" charset="0"/>
                <a:ea typeface="+mn-ea"/>
                <a:cs typeface="+mn-cs"/>
              </a:rPr>
              <a:t>recognizes that not all organizations are equally at risk, but that some, because of</a:t>
            </a:r>
          </a:p>
          <a:p>
            <a:r>
              <a:rPr lang="en-US" sz="1200" kern="1200" baseline="0" dirty="0">
                <a:solidFill>
                  <a:schemeClr val="tx1"/>
                </a:solidFill>
                <a:latin typeface="Arial" pitchFamily="-109" charset="0"/>
                <a:ea typeface="+mn-ea"/>
                <a:cs typeface="+mn-cs"/>
              </a:rPr>
              <a:t>their function, may be specifically targeted. It explores the relationship between</a:t>
            </a:r>
          </a:p>
          <a:p>
            <a:r>
              <a:rPr lang="en-US" sz="1200" kern="1200" baseline="0" dirty="0">
                <a:solidFill>
                  <a:schemeClr val="tx1"/>
                </a:solidFill>
                <a:latin typeface="Arial" pitchFamily="-109" charset="0"/>
                <a:ea typeface="+mn-ea"/>
                <a:cs typeface="+mn-cs"/>
              </a:rPr>
              <a:t>a specific organization and the wider political and social environment in which</a:t>
            </a:r>
          </a:p>
          <a:p>
            <a:r>
              <a:rPr lang="en-US" sz="1200" kern="1200" baseline="0" dirty="0">
                <a:solidFill>
                  <a:schemeClr val="tx1"/>
                </a:solidFill>
                <a:latin typeface="Arial" pitchFamily="-109" charset="0"/>
                <a:ea typeface="+mn-ea"/>
                <a:cs typeface="+mn-cs"/>
              </a:rPr>
              <a:t>it operates.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Industries such as agriculture and education are</a:t>
            </a:r>
          </a:p>
          <a:p>
            <a:r>
              <a:rPr lang="en-US" sz="1200" kern="1200" baseline="0" dirty="0">
                <a:solidFill>
                  <a:schemeClr val="tx1"/>
                </a:solidFill>
                <a:latin typeface="Arial" pitchFamily="-109" charset="0"/>
                <a:ea typeface="+mn-ea"/>
                <a:cs typeface="+mn-cs"/>
              </a:rPr>
              <a:t>considered to be at lesser risk compared to government or banking and finance. Note</a:t>
            </a:r>
          </a:p>
          <a:p>
            <a:r>
              <a:rPr lang="en-US" sz="1200" kern="1200" baseline="0" dirty="0">
                <a:solidFill>
                  <a:schemeClr val="tx1"/>
                </a:solidFill>
                <a:latin typeface="Arial" pitchFamily="-109" charset="0"/>
                <a:ea typeface="+mn-ea"/>
                <a:cs typeface="+mn-cs"/>
              </a:rPr>
              <a:t>that this classification predates September 11, and it is likely that there has been</a:t>
            </a:r>
          </a:p>
          <a:p>
            <a:r>
              <a:rPr lang="en-US" sz="1200" kern="1200" baseline="0" dirty="0">
                <a:solidFill>
                  <a:schemeClr val="tx1"/>
                </a:solidFill>
                <a:latin typeface="Arial" pitchFamily="-109" charset="0"/>
                <a:ea typeface="+mn-ea"/>
                <a:cs typeface="+mn-cs"/>
              </a:rPr>
              <a:t>change since it was developed. In particular it is likely that utilities, for example,</a:t>
            </a:r>
          </a:p>
          <a:p>
            <a:r>
              <a:rPr lang="en-US" sz="1200" kern="1200" baseline="0" dirty="0">
                <a:solidFill>
                  <a:schemeClr val="tx1"/>
                </a:solidFill>
                <a:latin typeface="Arial" pitchFamily="-109" charset="0"/>
                <a:ea typeface="+mn-ea"/>
                <a:cs typeface="+mn-cs"/>
              </a:rPr>
              <a:t>are probably at higher risk than the classification suggests. NIST has indicated that</a:t>
            </a:r>
          </a:p>
          <a:p>
            <a:r>
              <a:rPr lang="en-US" sz="1200" kern="1200" baseline="0" dirty="0">
                <a:solidFill>
                  <a:schemeClr val="tx1"/>
                </a:solidFill>
                <a:latin typeface="Arial" pitchFamily="-109" charset="0"/>
                <a:ea typeface="+mn-ea"/>
                <a:cs typeface="+mn-cs"/>
              </a:rPr>
              <a:t>the following industries are vulnerable to risks in Supervisory Control and Data</a:t>
            </a:r>
          </a:p>
          <a:p>
            <a:r>
              <a:rPr lang="en-US" sz="1200" kern="1200" baseline="0" dirty="0">
                <a:solidFill>
                  <a:schemeClr val="tx1"/>
                </a:solidFill>
                <a:latin typeface="Arial" pitchFamily="-109" charset="0"/>
                <a:ea typeface="+mn-ea"/>
                <a:cs typeface="+mn-cs"/>
              </a:rPr>
              <a:t>Acquisition (SCADA) and process control systems: electric, water and wastewater,</a:t>
            </a:r>
          </a:p>
          <a:p>
            <a:r>
              <a:rPr lang="en-US" sz="1200" kern="1200" baseline="0" dirty="0">
                <a:solidFill>
                  <a:schemeClr val="tx1"/>
                </a:solidFill>
                <a:latin typeface="Arial" pitchFamily="-109" charset="0"/>
                <a:ea typeface="+mn-ea"/>
                <a:cs typeface="+mn-cs"/>
              </a:rPr>
              <a:t>oil and natural gas, chemical, pharmaceutical, pulp and paper, food and beverage,</a:t>
            </a:r>
          </a:p>
          <a:p>
            <a:r>
              <a:rPr lang="en-US" sz="1200" kern="1200" baseline="0" dirty="0">
                <a:solidFill>
                  <a:schemeClr val="tx1"/>
                </a:solidFill>
                <a:latin typeface="Arial" pitchFamily="-109" charset="0"/>
                <a:ea typeface="+mn-ea"/>
                <a:cs typeface="+mn-cs"/>
              </a:rPr>
              <a:t>discrete manufacturing (automotive, aerospace, and durable goods), air and rail</a:t>
            </a:r>
          </a:p>
          <a:p>
            <a:r>
              <a:rPr lang="en-US" sz="1200" kern="1200" baseline="0" dirty="0">
                <a:solidFill>
                  <a:schemeClr val="tx1"/>
                </a:solidFill>
                <a:latin typeface="Arial" pitchFamily="-109" charset="0"/>
                <a:ea typeface="+mn-ea"/>
                <a:cs typeface="+mn-cs"/>
              </a:rPr>
              <a:t>transportation, and mining and metallurgy.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At this point in determining an organization’s broad risk exposure, any relevant</a:t>
            </a:r>
          </a:p>
          <a:p>
            <a:r>
              <a:rPr lang="en-US" sz="1200" kern="1200" baseline="0" dirty="0">
                <a:solidFill>
                  <a:schemeClr val="tx1"/>
                </a:solidFill>
                <a:latin typeface="Arial" pitchFamily="-109" charset="0"/>
                <a:ea typeface="+mn-ea"/>
                <a:cs typeface="+mn-cs"/>
              </a:rPr>
              <a:t>legal and regulatory constraints must also be identified. These features provide</a:t>
            </a:r>
          </a:p>
          <a:p>
            <a:r>
              <a:rPr lang="en-US" sz="1200" kern="1200" baseline="0" dirty="0">
                <a:solidFill>
                  <a:schemeClr val="tx1"/>
                </a:solidFill>
                <a:latin typeface="Arial" pitchFamily="-109" charset="0"/>
                <a:ea typeface="+mn-ea"/>
                <a:cs typeface="+mn-cs"/>
              </a:rPr>
              <a:t>a baseline for the organization’s risk exposure and an initial indication of the broad</a:t>
            </a:r>
          </a:p>
          <a:p>
            <a:r>
              <a:rPr lang="en-US" sz="1200" kern="1200" baseline="0" dirty="0">
                <a:solidFill>
                  <a:schemeClr val="tx1"/>
                </a:solidFill>
                <a:latin typeface="Arial" pitchFamily="-109" charset="0"/>
                <a:ea typeface="+mn-ea"/>
                <a:cs typeface="+mn-cs"/>
              </a:rPr>
              <a:t>scale of resources it needs to expend to manage this risk in order to successfully</a:t>
            </a:r>
          </a:p>
          <a:p>
            <a:r>
              <a:rPr lang="en-US" sz="1200" kern="1200" baseline="0" dirty="0">
                <a:solidFill>
                  <a:schemeClr val="tx1"/>
                </a:solidFill>
                <a:latin typeface="Arial" pitchFamily="-109" charset="0"/>
                <a:ea typeface="+mn-ea"/>
                <a:cs typeface="+mn-cs"/>
              </a:rPr>
              <a:t>conduct business.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Next, senior management must define the organization’s </a:t>
            </a:r>
            <a:r>
              <a:rPr lang="en-US" sz="1200" b="1" kern="1200" baseline="0" dirty="0">
                <a:solidFill>
                  <a:schemeClr val="tx1"/>
                </a:solidFill>
                <a:latin typeface="Arial" pitchFamily="-109" charset="0"/>
                <a:ea typeface="+mn-ea"/>
                <a:cs typeface="+mn-cs"/>
              </a:rPr>
              <a:t>risk appetite , </a:t>
            </a:r>
            <a:r>
              <a:rPr lang="en-US" sz="1200" b="0" kern="1200" baseline="0" dirty="0">
                <a:solidFill>
                  <a:schemeClr val="tx1"/>
                </a:solidFill>
                <a:latin typeface="Arial" pitchFamily="-109" charset="0"/>
                <a:ea typeface="+mn-ea"/>
                <a:cs typeface="+mn-cs"/>
              </a:rPr>
              <a:t>the</a:t>
            </a:r>
          </a:p>
          <a:p>
            <a:r>
              <a:rPr lang="en-US" sz="1200" kern="1200" baseline="0" dirty="0">
                <a:solidFill>
                  <a:schemeClr val="tx1"/>
                </a:solidFill>
                <a:latin typeface="Arial" pitchFamily="-109" charset="0"/>
                <a:ea typeface="+mn-ea"/>
                <a:cs typeface="+mn-cs"/>
              </a:rPr>
              <a:t>level of risk the organization views as acceptable. Again this will depend very much</a:t>
            </a:r>
          </a:p>
          <a:p>
            <a:r>
              <a:rPr lang="en-US" sz="1200" kern="1200" baseline="0" dirty="0">
                <a:solidFill>
                  <a:schemeClr val="tx1"/>
                </a:solidFill>
                <a:latin typeface="Arial" pitchFamily="-109" charset="0"/>
                <a:ea typeface="+mn-ea"/>
                <a:cs typeface="+mn-cs"/>
              </a:rPr>
              <a:t>on the type of organization, and its management’s attitude to how it conducts business.</a:t>
            </a:r>
          </a:p>
          <a:p>
            <a:r>
              <a:rPr lang="en-US" sz="1200" kern="1200" baseline="0" dirty="0">
                <a:solidFill>
                  <a:schemeClr val="tx1"/>
                </a:solidFill>
                <a:latin typeface="Arial" pitchFamily="-109" charset="0"/>
                <a:ea typeface="+mn-ea"/>
                <a:cs typeface="+mn-cs"/>
              </a:rPr>
              <a:t>For example, banking and finance organizations tend to be fairly conservative</a:t>
            </a:r>
          </a:p>
          <a:p>
            <a:r>
              <a:rPr lang="en-US" sz="1200" kern="1200" baseline="0" dirty="0">
                <a:solidFill>
                  <a:schemeClr val="tx1"/>
                </a:solidFill>
                <a:latin typeface="Arial" pitchFamily="-109" charset="0"/>
                <a:ea typeface="+mn-ea"/>
                <a:cs typeface="+mn-cs"/>
              </a:rPr>
              <a:t>and risk averse. This means they want a low residual risk and are willing to spend</a:t>
            </a:r>
          </a:p>
          <a:p>
            <a:r>
              <a:rPr lang="en-US" sz="1200" kern="1200" baseline="0" dirty="0">
                <a:solidFill>
                  <a:schemeClr val="tx1"/>
                </a:solidFill>
                <a:latin typeface="Arial" pitchFamily="-109" charset="0"/>
                <a:ea typeface="+mn-ea"/>
                <a:cs typeface="+mn-cs"/>
              </a:rPr>
              <a:t>the resources necessary to achieve this. In contrast, a leading-edge manufacturer</a:t>
            </a:r>
          </a:p>
          <a:p>
            <a:r>
              <a:rPr lang="en-US" sz="1200" kern="1200" baseline="0" dirty="0">
                <a:solidFill>
                  <a:schemeClr val="tx1"/>
                </a:solidFill>
                <a:latin typeface="Arial" pitchFamily="-109" charset="0"/>
                <a:ea typeface="+mn-ea"/>
                <a:cs typeface="+mn-cs"/>
              </a:rPr>
              <a:t>with a brand new product may have a much greater risk tolerance. The manufacturer</a:t>
            </a:r>
          </a:p>
          <a:p>
            <a:r>
              <a:rPr lang="en-US" sz="1200" kern="1200" baseline="0" dirty="0">
                <a:solidFill>
                  <a:schemeClr val="tx1"/>
                </a:solidFill>
                <a:latin typeface="Arial" pitchFamily="-109" charset="0"/>
                <a:ea typeface="+mn-ea"/>
                <a:cs typeface="+mn-cs"/>
              </a:rPr>
              <a:t>is willing to take a chance to obtain a competitive advantage, and with limited</a:t>
            </a:r>
          </a:p>
          <a:p>
            <a:r>
              <a:rPr lang="en-US" sz="1200" kern="1200" baseline="0" dirty="0">
                <a:solidFill>
                  <a:schemeClr val="tx1"/>
                </a:solidFill>
                <a:latin typeface="Arial" pitchFamily="-109" charset="0"/>
                <a:ea typeface="+mn-ea"/>
                <a:cs typeface="+mn-cs"/>
              </a:rPr>
              <a:t>resources wishes to expend less on risk controls. This decision is not just IT specific.</a:t>
            </a:r>
          </a:p>
          <a:p>
            <a:r>
              <a:rPr lang="en-US" sz="1200" kern="1200" baseline="0" dirty="0">
                <a:solidFill>
                  <a:schemeClr val="tx1"/>
                </a:solidFill>
                <a:latin typeface="Arial" pitchFamily="-109" charset="0"/>
                <a:ea typeface="+mn-ea"/>
                <a:cs typeface="+mn-cs"/>
              </a:rPr>
              <a:t>Rather it reflects the organization’s broader management approach to how it conducts</a:t>
            </a:r>
          </a:p>
          <a:p>
            <a:r>
              <a:rPr lang="en-US" sz="1200" kern="1200" baseline="0" dirty="0">
                <a:solidFill>
                  <a:schemeClr val="tx1"/>
                </a:solidFill>
                <a:latin typeface="Arial" pitchFamily="-109" charset="0"/>
                <a:ea typeface="+mn-ea"/>
                <a:cs typeface="+mn-cs"/>
              </a:rPr>
              <a:t>business.</a:t>
            </a:r>
          </a:p>
          <a:p>
            <a:endParaRPr lang="en-US" sz="1200" kern="1200" baseline="0" dirty="0">
              <a:solidFill>
                <a:schemeClr val="tx1"/>
              </a:solidFill>
              <a:latin typeface="Arial" pitchFamily="-109" charset="0"/>
              <a:ea typeface="+mn-ea"/>
              <a:cs typeface="+mn-cs"/>
            </a:endParaRPr>
          </a:p>
          <a:p>
            <a:endParaRPr lang="en-US" dirty="0">
              <a:latin typeface="Times" pitchFamily="-109" charset="0"/>
            </a:endParaRPr>
          </a:p>
        </p:txBody>
      </p:sp>
    </p:spTree>
    <p:extLst>
      <p:ext uri="{BB962C8B-B14F-4D97-AF65-F5344CB8AC3E}">
        <p14:creationId xmlns:p14="http://schemas.microsoft.com/office/powerpoint/2010/main" val="1207782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a:solidFill>
                  <a:schemeClr val="tx1"/>
                </a:solidFill>
                <a:latin typeface="Arial" pitchFamily="-109" charset="0"/>
                <a:ea typeface="+mn-ea"/>
                <a:cs typeface="+mn-cs"/>
              </a:rPr>
              <a:t>Figure 14.4 (adapted from an IDC 2000 report) suggests a possible</a:t>
            </a:r>
          </a:p>
          <a:p>
            <a:r>
              <a:rPr lang="en-US" sz="1200" kern="1200" baseline="0" dirty="0">
                <a:solidFill>
                  <a:schemeClr val="tx1"/>
                </a:solidFill>
                <a:latin typeface="Arial" pitchFamily="-109" charset="0"/>
                <a:ea typeface="+mn-ea"/>
                <a:cs typeface="+mn-cs"/>
              </a:rPr>
              <a:t>spectrum of organizational risk.</a:t>
            </a:r>
            <a:endParaRPr lang="en-US" dirty="0"/>
          </a:p>
        </p:txBody>
      </p:sp>
      <p:sp>
        <p:nvSpPr>
          <p:cNvPr id="4" name="Slide Number Placeholder 3"/>
          <p:cNvSpPr>
            <a:spLocks noGrp="1"/>
          </p:cNvSpPr>
          <p:nvPr>
            <p:ph type="sldNum" sz="quarter" idx="10"/>
          </p:nvPr>
        </p:nvSpPr>
        <p:spPr/>
        <p:txBody>
          <a:bodyPr/>
          <a:lstStyle/>
          <a:p>
            <a:fld id="{D5CC3096-83BF-4C4F-B538-52097ACD79E2}" type="slidenum">
              <a:rPr lang="en-AU" smtClean="0"/>
              <a:pPr/>
              <a:t>19</a:t>
            </a:fld>
            <a:endParaRPr lang="en-AU"/>
          </a:p>
        </p:txBody>
      </p:sp>
    </p:spTree>
    <p:extLst>
      <p:ext uri="{BB962C8B-B14F-4D97-AF65-F5344CB8AC3E}">
        <p14:creationId xmlns:p14="http://schemas.microsoft.com/office/powerpoint/2010/main" val="14194948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a:solidFill>
                  <a:schemeClr val="tx1"/>
                </a:solidFill>
                <a:latin typeface="Arial" pitchFamily="-109" charset="0"/>
                <a:ea typeface="+mn-ea"/>
                <a:cs typeface="+mn-cs"/>
              </a:rPr>
              <a:t>In previous chapters, we discussed a range of technical and administrative measures that can be used to manage and improve the security of computer systems and networks. In this chapter and the next, we look at the process of how to best select and implement these measures to effectively address an organization’s security requirements. As we </a:t>
            </a:r>
            <a:r>
              <a:rPr lang="en-US" sz="1200" b="0" kern="1200" baseline="0" dirty="0">
                <a:solidFill>
                  <a:schemeClr val="tx1"/>
                </a:solidFill>
                <a:latin typeface="Arial" pitchFamily="-109" charset="0"/>
                <a:ea typeface="+mn-ea"/>
                <a:cs typeface="+mn-cs"/>
              </a:rPr>
              <a:t>noted in Chapter 1, this involves examining three fundamental questions: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What assets do we need to protect?</a:t>
            </a:r>
          </a:p>
          <a:p>
            <a:r>
              <a:rPr lang="en-US" sz="1200" b="0" kern="1200" baseline="0" dirty="0">
                <a:solidFill>
                  <a:schemeClr val="tx1"/>
                </a:solidFill>
                <a:latin typeface="Arial" pitchFamily="-109" charset="0"/>
                <a:ea typeface="+mn-ea"/>
                <a:cs typeface="+mn-cs"/>
              </a:rPr>
              <a:t>2. How are those assets threatened?</a:t>
            </a:r>
          </a:p>
          <a:p>
            <a:r>
              <a:rPr lang="en-US" sz="1200" b="0" kern="1200" baseline="0" dirty="0">
                <a:solidFill>
                  <a:schemeClr val="tx1"/>
                </a:solidFill>
                <a:latin typeface="Arial" pitchFamily="-109" charset="0"/>
                <a:ea typeface="+mn-ea"/>
                <a:cs typeface="+mn-cs"/>
              </a:rPr>
              <a:t>3. What can we do to counter those threats?</a:t>
            </a:r>
            <a:endParaRPr lang="en-US" b="0" dirty="0">
              <a:ea typeface="+mn-ea"/>
              <a:cs typeface="+mn-cs"/>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14224820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06F223E-96C1-634B-B754-0AEFEAB22ECA}" type="slidenum">
              <a:rPr lang="en-AU"/>
              <a:pPr/>
              <a:t>20</a:t>
            </a:fld>
            <a:endParaRPr lang="en-AU"/>
          </a:p>
        </p:txBody>
      </p:sp>
      <p:sp>
        <p:nvSpPr>
          <p:cNvPr id="238594" name="Rectangle 2"/>
          <p:cNvSpPr>
            <a:spLocks noGrp="1" noRot="1" noChangeAspect="1" noChangeArrowheads="1" noTextEdit="1"/>
          </p:cNvSpPr>
          <p:nvPr>
            <p:ph type="sldImg"/>
          </p:nvPr>
        </p:nvSpPr>
        <p:spPr>
          <a:ln/>
        </p:spPr>
      </p:sp>
      <p:sp>
        <p:nvSpPr>
          <p:cNvPr id="238595"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The last component of this first step in the risk</a:t>
            </a:r>
          </a:p>
          <a:p>
            <a:r>
              <a:rPr lang="en-US" sz="1200" b="0" kern="1200" baseline="0" dirty="0">
                <a:solidFill>
                  <a:schemeClr val="tx1"/>
                </a:solidFill>
                <a:latin typeface="Arial" pitchFamily="-109" charset="0"/>
                <a:ea typeface="+mn-ea"/>
                <a:cs typeface="+mn-cs"/>
              </a:rPr>
              <a:t>assessment is to identify the assets to examine. This directly addresses the first of</a:t>
            </a:r>
          </a:p>
          <a:p>
            <a:r>
              <a:rPr lang="en-US" sz="1200" b="0" kern="1200" baseline="0" dirty="0">
                <a:solidFill>
                  <a:schemeClr val="tx1"/>
                </a:solidFill>
                <a:latin typeface="Arial" pitchFamily="-109" charset="0"/>
                <a:ea typeface="+mn-ea"/>
                <a:cs typeface="+mn-cs"/>
              </a:rPr>
              <a:t>the three fundamental questions we opened this chapter with: “What assets do</a:t>
            </a:r>
          </a:p>
          <a:p>
            <a:r>
              <a:rPr lang="en-US" sz="1200" b="0" kern="1200" baseline="0" dirty="0">
                <a:solidFill>
                  <a:schemeClr val="tx1"/>
                </a:solidFill>
                <a:latin typeface="Arial" pitchFamily="-109" charset="0"/>
                <a:ea typeface="+mn-ea"/>
                <a:cs typeface="+mn-cs"/>
              </a:rPr>
              <a:t>we need to protect?” An </a:t>
            </a:r>
            <a:r>
              <a:rPr lang="en-US" sz="1200" b="1" kern="1200" baseline="0" dirty="0">
                <a:solidFill>
                  <a:schemeClr val="tx1"/>
                </a:solidFill>
                <a:latin typeface="Arial" pitchFamily="-109" charset="0"/>
                <a:ea typeface="+mn-ea"/>
                <a:cs typeface="+mn-cs"/>
              </a:rPr>
              <a:t>asset </a:t>
            </a:r>
            <a:r>
              <a:rPr lang="en-US" sz="1200" b="0" kern="1200" baseline="0" dirty="0">
                <a:solidFill>
                  <a:schemeClr val="tx1"/>
                </a:solidFill>
                <a:latin typeface="Arial" pitchFamily="-109" charset="0"/>
                <a:ea typeface="+mn-ea"/>
                <a:cs typeface="+mn-cs"/>
              </a:rPr>
              <a:t>is “anything that needs to be protected” because</a:t>
            </a:r>
          </a:p>
          <a:p>
            <a:r>
              <a:rPr lang="en-US" sz="1200" b="0" kern="1200" baseline="0" dirty="0">
                <a:solidFill>
                  <a:schemeClr val="tx1"/>
                </a:solidFill>
                <a:latin typeface="Arial" pitchFamily="-109" charset="0"/>
                <a:ea typeface="+mn-ea"/>
                <a:cs typeface="+mn-cs"/>
              </a:rPr>
              <a:t>it has value to the organization and contributes to the successful attainment of</a:t>
            </a:r>
          </a:p>
          <a:p>
            <a:r>
              <a:rPr lang="en-US" sz="1200" b="0" kern="1200" baseline="0" dirty="0">
                <a:solidFill>
                  <a:schemeClr val="tx1"/>
                </a:solidFill>
                <a:latin typeface="Arial" pitchFamily="-109" charset="0"/>
                <a:ea typeface="+mn-ea"/>
                <a:cs typeface="+mn-cs"/>
              </a:rPr>
              <a:t>the organization’s objectives. As we discuss in Chapter 1, an asset may be either</a:t>
            </a:r>
          </a:p>
          <a:p>
            <a:r>
              <a:rPr lang="en-US" sz="1200" b="0" kern="1200" baseline="0" dirty="0">
                <a:solidFill>
                  <a:schemeClr val="tx1"/>
                </a:solidFill>
                <a:latin typeface="Arial" pitchFamily="-109" charset="0"/>
                <a:ea typeface="+mn-ea"/>
                <a:cs typeface="+mn-cs"/>
              </a:rPr>
              <a:t>tangible or intangible. It includes computer and communications hardware</a:t>
            </a:r>
          </a:p>
          <a:p>
            <a:r>
              <a:rPr lang="en-US" sz="1200" b="0" kern="1200" baseline="0" dirty="0">
                <a:solidFill>
                  <a:schemeClr val="tx1"/>
                </a:solidFill>
                <a:latin typeface="Arial" pitchFamily="-109" charset="0"/>
                <a:ea typeface="+mn-ea"/>
                <a:cs typeface="+mn-cs"/>
              </a:rPr>
              <a:t>infrastructure, software (including applications and information/data held on these</a:t>
            </a:r>
          </a:p>
          <a:p>
            <a:r>
              <a:rPr lang="en-US" sz="1200" b="0" kern="1200" baseline="0" dirty="0">
                <a:solidFill>
                  <a:schemeClr val="tx1"/>
                </a:solidFill>
                <a:latin typeface="Arial" pitchFamily="-109" charset="0"/>
                <a:ea typeface="+mn-ea"/>
                <a:cs typeface="+mn-cs"/>
              </a:rPr>
              <a:t>systems), the documentation on these systems, and the people who manage and</a:t>
            </a:r>
          </a:p>
          <a:p>
            <a:r>
              <a:rPr lang="en-US" sz="1200" b="0" kern="1200" baseline="0" dirty="0">
                <a:solidFill>
                  <a:schemeClr val="tx1"/>
                </a:solidFill>
                <a:latin typeface="Arial" pitchFamily="-109" charset="0"/>
                <a:ea typeface="+mn-ea"/>
                <a:cs typeface="+mn-cs"/>
              </a:rPr>
              <a:t>maintain these systems. Within the boundaries identified for the risk assessment,</a:t>
            </a:r>
          </a:p>
          <a:p>
            <a:r>
              <a:rPr lang="en-US" sz="1200" b="0" kern="1200" baseline="0" dirty="0">
                <a:solidFill>
                  <a:schemeClr val="tx1"/>
                </a:solidFill>
                <a:latin typeface="Arial" pitchFamily="-109" charset="0"/>
                <a:ea typeface="+mn-ea"/>
                <a:cs typeface="+mn-cs"/>
              </a:rPr>
              <a:t>these assets need to be identified and their value to the organization assessed. It is</a:t>
            </a:r>
          </a:p>
          <a:p>
            <a:r>
              <a:rPr lang="en-US" sz="1200" b="0" kern="1200" baseline="0" dirty="0">
                <a:solidFill>
                  <a:schemeClr val="tx1"/>
                </a:solidFill>
                <a:latin typeface="Arial" pitchFamily="-109" charset="0"/>
                <a:ea typeface="+mn-ea"/>
                <a:cs typeface="+mn-cs"/>
              </a:rPr>
              <a:t>important to emphasize again that while the ideal is to consider every conceivable</a:t>
            </a:r>
          </a:p>
          <a:p>
            <a:r>
              <a:rPr lang="en-US" sz="1200" b="0" kern="1200" baseline="0" dirty="0">
                <a:solidFill>
                  <a:schemeClr val="tx1"/>
                </a:solidFill>
                <a:latin typeface="Arial" pitchFamily="-109" charset="0"/>
                <a:ea typeface="+mn-ea"/>
                <a:cs typeface="+mn-cs"/>
              </a:rPr>
              <a:t>asset, in practice this is not possible. Rather the goal here is to identify all assets</a:t>
            </a:r>
          </a:p>
          <a:p>
            <a:r>
              <a:rPr lang="en-US" sz="1200" b="0" kern="1200" baseline="0" dirty="0">
                <a:solidFill>
                  <a:schemeClr val="tx1"/>
                </a:solidFill>
                <a:latin typeface="Arial" pitchFamily="-109" charset="0"/>
                <a:ea typeface="+mn-ea"/>
                <a:cs typeface="+mn-cs"/>
              </a:rPr>
              <a:t>that contribute significantly to attaining the organization’s objectives and whose</a:t>
            </a:r>
          </a:p>
          <a:p>
            <a:r>
              <a:rPr lang="en-US" sz="1200" b="0" kern="1200" baseline="0" dirty="0">
                <a:solidFill>
                  <a:schemeClr val="tx1"/>
                </a:solidFill>
                <a:latin typeface="Arial" pitchFamily="-109" charset="0"/>
                <a:ea typeface="+mn-ea"/>
                <a:cs typeface="+mn-cs"/>
              </a:rPr>
              <a:t>compromise or loss would seriously impact on the organization’s operation.</a:t>
            </a:r>
          </a:p>
          <a:p>
            <a:r>
              <a:rPr lang="en-US" sz="1200" b="0" kern="1200" baseline="0" dirty="0">
                <a:solidFill>
                  <a:schemeClr val="tx1"/>
                </a:solidFill>
                <a:latin typeface="Arial" pitchFamily="-109" charset="0"/>
                <a:ea typeface="+mn-ea"/>
                <a:cs typeface="+mn-cs"/>
              </a:rPr>
              <a:t>[SASN13] describes this process as a criticality assessment that aims to identify</a:t>
            </a:r>
          </a:p>
          <a:p>
            <a:r>
              <a:rPr lang="en-US" sz="1200" b="0" kern="1200" baseline="0" dirty="0">
                <a:solidFill>
                  <a:schemeClr val="tx1"/>
                </a:solidFill>
                <a:latin typeface="Arial" pitchFamily="-109" charset="0"/>
                <a:ea typeface="+mn-ea"/>
                <a:cs typeface="+mn-cs"/>
              </a:rPr>
              <a:t>those assets that are most important to the organization.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While the risk assessment process is most likely being managed by security</a:t>
            </a:r>
          </a:p>
          <a:p>
            <a:r>
              <a:rPr lang="en-US" sz="1200" b="0" kern="1200" baseline="0" dirty="0">
                <a:solidFill>
                  <a:schemeClr val="tx1"/>
                </a:solidFill>
                <a:latin typeface="Arial" pitchFamily="-109" charset="0"/>
                <a:ea typeface="+mn-ea"/>
                <a:cs typeface="+mn-cs"/>
              </a:rPr>
              <a:t>experts, they will not necessarily have a high degree of familiarity with the</a:t>
            </a:r>
          </a:p>
          <a:p>
            <a:r>
              <a:rPr lang="en-US" sz="1200" b="0" kern="1200" baseline="0" dirty="0">
                <a:solidFill>
                  <a:schemeClr val="tx1"/>
                </a:solidFill>
                <a:latin typeface="Arial" pitchFamily="-109" charset="0"/>
                <a:ea typeface="+mn-ea"/>
                <a:cs typeface="+mn-cs"/>
              </a:rPr>
              <a:t>organization’s operation and structures. Thus they need to draw on the expertise</a:t>
            </a:r>
          </a:p>
          <a:p>
            <a:r>
              <a:rPr lang="en-US" sz="1200" b="0" kern="1200" baseline="0" dirty="0">
                <a:solidFill>
                  <a:schemeClr val="tx1"/>
                </a:solidFill>
                <a:latin typeface="Arial" pitchFamily="-109" charset="0"/>
                <a:ea typeface="+mn-ea"/>
                <a:cs typeface="+mn-cs"/>
              </a:rPr>
              <a:t>of the people in the relevant areas of the organization to identify key assets and</a:t>
            </a:r>
          </a:p>
          <a:p>
            <a:r>
              <a:rPr lang="en-US" sz="1200" b="0" kern="1200" baseline="0" dirty="0">
                <a:solidFill>
                  <a:schemeClr val="tx1"/>
                </a:solidFill>
                <a:latin typeface="Arial" pitchFamily="-109" charset="0"/>
                <a:ea typeface="+mn-ea"/>
                <a:cs typeface="+mn-cs"/>
              </a:rPr>
              <a:t>their value to the organization. A key element of this process step is identifying</a:t>
            </a:r>
          </a:p>
          <a:p>
            <a:r>
              <a:rPr lang="en-US" sz="1200" b="0" kern="1200" baseline="0" dirty="0">
                <a:solidFill>
                  <a:schemeClr val="tx1"/>
                </a:solidFill>
                <a:latin typeface="Arial" pitchFamily="-109" charset="0"/>
                <a:ea typeface="+mn-ea"/>
                <a:cs typeface="+mn-cs"/>
              </a:rPr>
              <a:t>and interviewing such personnel. Many of the standards listed previously include</a:t>
            </a:r>
          </a:p>
          <a:p>
            <a:r>
              <a:rPr lang="en-US" sz="1200" b="0" kern="1200" baseline="0" dirty="0">
                <a:solidFill>
                  <a:schemeClr val="tx1"/>
                </a:solidFill>
                <a:latin typeface="Arial" pitchFamily="-109" charset="0"/>
                <a:ea typeface="+mn-ea"/>
                <a:cs typeface="+mn-cs"/>
              </a:rPr>
              <a:t>checklists of types of assets and suggestions for mechanisms for gathering the</a:t>
            </a:r>
          </a:p>
          <a:p>
            <a:r>
              <a:rPr lang="en-US" sz="1200" b="0" kern="1200" baseline="0" dirty="0">
                <a:solidFill>
                  <a:schemeClr val="tx1"/>
                </a:solidFill>
                <a:latin typeface="Arial" pitchFamily="-109" charset="0"/>
                <a:ea typeface="+mn-ea"/>
                <a:cs typeface="+mn-cs"/>
              </a:rPr>
              <a:t>necessary information. These should be consulted and used. The outcome of this</a:t>
            </a:r>
          </a:p>
          <a:p>
            <a:r>
              <a:rPr lang="en-US" sz="1200" b="0" kern="1200" baseline="0" dirty="0">
                <a:solidFill>
                  <a:schemeClr val="tx1"/>
                </a:solidFill>
                <a:latin typeface="Arial" pitchFamily="-109" charset="0"/>
                <a:ea typeface="+mn-ea"/>
                <a:cs typeface="+mn-cs"/>
              </a:rPr>
              <a:t>step should be a list of assets, with brief descriptions of their use by, and value to,</a:t>
            </a:r>
          </a:p>
          <a:p>
            <a:r>
              <a:rPr lang="en-US" sz="1200" b="0" kern="1200" baseline="0" dirty="0">
                <a:solidFill>
                  <a:schemeClr val="tx1"/>
                </a:solidFill>
                <a:latin typeface="Arial" pitchFamily="-109" charset="0"/>
                <a:ea typeface="+mn-ea"/>
                <a:cs typeface="+mn-cs"/>
              </a:rPr>
              <a:t>the organization.</a:t>
            </a:r>
            <a:endParaRPr lang="en-US" b="0" dirty="0">
              <a:latin typeface="Times" pitchFamily="-109" charset="0"/>
            </a:endParaRPr>
          </a:p>
        </p:txBody>
      </p:sp>
    </p:spTree>
    <p:extLst>
      <p:ext uri="{BB962C8B-B14F-4D97-AF65-F5344CB8AC3E}">
        <p14:creationId xmlns:p14="http://schemas.microsoft.com/office/powerpoint/2010/main" val="17217525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2FE5A44-8859-D947-85B0-A48B4DEC6117}" type="slidenum">
              <a:rPr lang="en-AU"/>
              <a:pPr/>
              <a:t>21</a:t>
            </a:fld>
            <a:endParaRPr lang="en-AU"/>
          </a:p>
        </p:txBody>
      </p:sp>
      <p:sp>
        <p:nvSpPr>
          <p:cNvPr id="241666" name="Rectangle 2"/>
          <p:cNvSpPr>
            <a:spLocks noGrp="1" noRot="1" noChangeAspect="1" noChangeArrowheads="1" noTextEdit="1"/>
          </p:cNvSpPr>
          <p:nvPr>
            <p:ph type="sldImg"/>
          </p:nvPr>
        </p:nvSpPr>
        <p:spPr>
          <a:ln/>
        </p:spPr>
      </p:sp>
      <p:sp>
        <p:nvSpPr>
          <p:cNvPr id="241667"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09" charset="0"/>
                <a:ea typeface="+mn-ea"/>
                <a:cs typeface="+mn-cs"/>
              </a:rPr>
              <a:t> The next step in the process is to identify the threats or risks the assets are exposed</a:t>
            </a:r>
          </a:p>
          <a:p>
            <a:r>
              <a:rPr lang="en-US" sz="1200" b="0" i="0" u="none" strike="noStrike" kern="1200" baseline="0" dirty="0">
                <a:solidFill>
                  <a:schemeClr val="tx1"/>
                </a:solidFill>
                <a:latin typeface="Arial" pitchFamily="-109" charset="0"/>
                <a:ea typeface="+mn-ea"/>
                <a:cs typeface="+mn-cs"/>
              </a:rPr>
              <a:t>to. This directly addresses the second of our three fundamental questions: “How</a:t>
            </a:r>
          </a:p>
          <a:p>
            <a:r>
              <a:rPr lang="en-US" sz="1200" b="0" i="0" u="none" strike="noStrike" kern="1200" baseline="0" dirty="0">
                <a:solidFill>
                  <a:schemeClr val="tx1"/>
                </a:solidFill>
                <a:latin typeface="Arial" pitchFamily="-109" charset="0"/>
                <a:ea typeface="+mn-ea"/>
                <a:cs typeface="+mn-cs"/>
              </a:rPr>
              <a:t>are those assets threatened?” It is worth commenting on the terminology used here.</a:t>
            </a:r>
          </a:p>
          <a:p>
            <a:r>
              <a:rPr lang="en-US" sz="1200" b="0" i="0" u="none" strike="noStrike" kern="1200" baseline="0" dirty="0">
                <a:solidFill>
                  <a:schemeClr val="tx1"/>
                </a:solidFill>
                <a:latin typeface="Arial" pitchFamily="-109" charset="0"/>
                <a:ea typeface="+mn-ea"/>
                <a:cs typeface="+mn-cs"/>
              </a:rPr>
              <a:t>The terms</a:t>
            </a:r>
            <a:r>
              <a:rPr lang="en-US" sz="1200" b="0" i="1" u="none" strike="noStrike" kern="1200" baseline="0" dirty="0">
                <a:solidFill>
                  <a:schemeClr val="tx1"/>
                </a:solidFill>
                <a:latin typeface="Arial" pitchFamily="-109" charset="0"/>
                <a:ea typeface="+mn-ea"/>
                <a:cs typeface="+mn-cs"/>
              </a:rPr>
              <a:t> threat  </a:t>
            </a:r>
            <a:r>
              <a:rPr lang="en-US" sz="1200" b="0" i="0" u="none" strike="noStrike" kern="1200" baseline="0" dirty="0">
                <a:solidFill>
                  <a:schemeClr val="tx1"/>
                </a:solidFill>
                <a:latin typeface="Arial" pitchFamily="-109" charset="0"/>
                <a:ea typeface="+mn-ea"/>
                <a:cs typeface="+mn-cs"/>
              </a:rPr>
              <a:t>and </a:t>
            </a:r>
            <a:r>
              <a:rPr lang="en-US" sz="1200" b="0" i="1" u="none" strike="noStrike" kern="1200" baseline="0" dirty="0">
                <a:solidFill>
                  <a:schemeClr val="tx1"/>
                </a:solidFill>
                <a:latin typeface="Arial" pitchFamily="-109" charset="0"/>
                <a:ea typeface="+mn-ea"/>
                <a:cs typeface="+mn-cs"/>
              </a:rPr>
              <a:t>risk</a:t>
            </a:r>
            <a:r>
              <a:rPr lang="en-US" sz="1200" b="0" i="0" u="none" strike="noStrike" kern="1200" baseline="0" dirty="0">
                <a:solidFill>
                  <a:schemeClr val="tx1"/>
                </a:solidFill>
                <a:latin typeface="Arial" pitchFamily="-109" charset="0"/>
                <a:ea typeface="+mn-ea"/>
                <a:cs typeface="+mn-cs"/>
              </a:rPr>
              <a:t>, while having distinct meanings, are often used interchangeably</a:t>
            </a:r>
          </a:p>
          <a:p>
            <a:r>
              <a:rPr lang="en-US" sz="1200" b="0" i="0" u="none" strike="noStrike" kern="1200" baseline="0" dirty="0">
                <a:solidFill>
                  <a:schemeClr val="tx1"/>
                </a:solidFill>
                <a:latin typeface="Arial" pitchFamily="-109" charset="0"/>
                <a:ea typeface="+mn-ea"/>
                <a:cs typeface="+mn-cs"/>
              </a:rPr>
              <a:t>in this context. There is considerable variation in the definitions of these</a:t>
            </a:r>
          </a:p>
          <a:p>
            <a:r>
              <a:rPr lang="en-US" sz="1200" b="0" i="0" u="none" strike="noStrike" kern="1200" baseline="0" dirty="0">
                <a:solidFill>
                  <a:schemeClr val="tx1"/>
                </a:solidFill>
                <a:latin typeface="Arial" pitchFamily="-109" charset="0"/>
                <a:ea typeface="+mn-ea"/>
                <a:cs typeface="+mn-cs"/>
              </a:rPr>
              <a:t>terms, as seen in the range of definitions provided in the cited standards. The following</a:t>
            </a:r>
          </a:p>
          <a:p>
            <a:r>
              <a:rPr lang="en-US" sz="1200" b="0" i="0" u="none" strike="noStrike" kern="1200" baseline="0" dirty="0">
                <a:solidFill>
                  <a:schemeClr val="tx1"/>
                </a:solidFill>
                <a:latin typeface="Arial" pitchFamily="-109" charset="0"/>
                <a:ea typeface="+mn-ea"/>
                <a:cs typeface="+mn-cs"/>
              </a:rPr>
              <a:t>definitions will be useful in our discussion: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relationship among these and other security concepts is illustrated in Figure 1.2.</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goal of this stage is to identify potentially significant risks to the assets</a:t>
            </a:r>
          </a:p>
          <a:p>
            <a:r>
              <a:rPr lang="en-US" sz="1200" b="0" kern="1200" baseline="0" dirty="0">
                <a:solidFill>
                  <a:schemeClr val="tx1"/>
                </a:solidFill>
                <a:latin typeface="Arial" pitchFamily="-109" charset="0"/>
                <a:ea typeface="+mn-ea"/>
                <a:cs typeface="+mn-cs"/>
              </a:rPr>
              <a:t>listed. This requires answering the following questions for each asset: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Who or what could cause it harm?</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How could this occur?</a:t>
            </a:r>
          </a:p>
          <a:p>
            <a:endParaRPr lang="en-US" sz="1200" b="0" kern="1200" baseline="0" dirty="0">
              <a:solidFill>
                <a:schemeClr val="tx1"/>
              </a:solidFill>
              <a:latin typeface="Arial" pitchFamily="-109" charset="0"/>
              <a:ea typeface="+mn-ea"/>
              <a:cs typeface="+mn-cs"/>
            </a:endParaRPr>
          </a:p>
          <a:p>
            <a:endParaRPr lang="en-US" b="0" dirty="0">
              <a:latin typeface="Times" pitchFamily="-109" charset="0"/>
            </a:endParaRPr>
          </a:p>
        </p:txBody>
      </p:sp>
    </p:spTree>
    <p:extLst>
      <p:ext uri="{BB962C8B-B14F-4D97-AF65-F5344CB8AC3E}">
        <p14:creationId xmlns:p14="http://schemas.microsoft.com/office/powerpoint/2010/main" val="1059099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983442E-E927-6F47-B2A4-E02405DD1AD6}" type="slidenum">
              <a:rPr lang="en-AU"/>
              <a:pPr/>
              <a:t>22</a:t>
            </a:fld>
            <a:endParaRPr lang="en-AU"/>
          </a:p>
        </p:txBody>
      </p:sp>
      <p:sp>
        <p:nvSpPr>
          <p:cNvPr id="242690" name="Rectangle 2"/>
          <p:cNvSpPr>
            <a:spLocks noGrp="1" noRot="1" noChangeAspect="1" noChangeArrowheads="1" noTextEdit="1"/>
          </p:cNvSpPr>
          <p:nvPr>
            <p:ph type="sldImg"/>
          </p:nvPr>
        </p:nvSpPr>
        <p:spPr>
          <a:ln/>
        </p:spPr>
      </p:sp>
      <p:sp>
        <p:nvSpPr>
          <p:cNvPr id="242691"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Answering the first of these questions involves</a:t>
            </a:r>
          </a:p>
          <a:p>
            <a:r>
              <a:rPr lang="en-US" sz="1200" b="0" kern="1200" baseline="0" dirty="0">
                <a:solidFill>
                  <a:schemeClr val="tx1"/>
                </a:solidFill>
                <a:latin typeface="Arial" pitchFamily="-109" charset="0"/>
                <a:ea typeface="+mn-ea"/>
                <a:cs typeface="+mn-cs"/>
              </a:rPr>
              <a:t>identifying potential threats to assets. In the broadest sense, a </a:t>
            </a:r>
            <a:r>
              <a:rPr lang="en-US" sz="1200" b="1" kern="1200" baseline="0" dirty="0">
                <a:solidFill>
                  <a:schemeClr val="tx1"/>
                </a:solidFill>
                <a:latin typeface="Arial" pitchFamily="-109" charset="0"/>
                <a:ea typeface="+mn-ea"/>
                <a:cs typeface="+mn-cs"/>
              </a:rPr>
              <a:t>threat </a:t>
            </a:r>
            <a:r>
              <a:rPr lang="en-US" sz="1200" b="0" kern="1200" baseline="0" dirty="0">
                <a:solidFill>
                  <a:schemeClr val="tx1"/>
                </a:solidFill>
                <a:latin typeface="Arial" pitchFamily="-109" charset="0"/>
                <a:ea typeface="+mn-ea"/>
                <a:cs typeface="+mn-cs"/>
              </a:rPr>
              <a:t>is anything</a:t>
            </a:r>
          </a:p>
          <a:p>
            <a:r>
              <a:rPr lang="en-US" sz="1200" b="0" kern="1200" baseline="0" dirty="0">
                <a:solidFill>
                  <a:schemeClr val="tx1"/>
                </a:solidFill>
                <a:latin typeface="Arial" pitchFamily="-109" charset="0"/>
                <a:ea typeface="+mn-ea"/>
                <a:cs typeface="+mn-cs"/>
              </a:rPr>
              <a:t>that might hinder or prevent an asset from providing appropriate levels of the key</a:t>
            </a:r>
          </a:p>
          <a:p>
            <a:r>
              <a:rPr lang="en-US" sz="1200" b="0" kern="1200" baseline="0" dirty="0">
                <a:solidFill>
                  <a:schemeClr val="tx1"/>
                </a:solidFill>
                <a:latin typeface="Arial" pitchFamily="-109" charset="0"/>
                <a:ea typeface="+mn-ea"/>
                <a:cs typeface="+mn-cs"/>
              </a:rPr>
              <a:t>security services: confidentiality, integrity, availability, accountability, authenticity,</a:t>
            </a:r>
          </a:p>
          <a:p>
            <a:r>
              <a:rPr lang="en-US" sz="1200" b="0" kern="1200" baseline="0" dirty="0">
                <a:solidFill>
                  <a:schemeClr val="tx1"/>
                </a:solidFill>
                <a:latin typeface="Arial" pitchFamily="-109" charset="0"/>
                <a:ea typeface="+mn-ea"/>
                <a:cs typeface="+mn-cs"/>
              </a:rPr>
              <a:t>and reliability. Note that one asset may have multiple threats, and a single threat</a:t>
            </a:r>
          </a:p>
          <a:p>
            <a:r>
              <a:rPr lang="en-US" sz="1200" b="0" kern="1200" baseline="0" dirty="0">
                <a:solidFill>
                  <a:schemeClr val="tx1"/>
                </a:solidFill>
                <a:latin typeface="Arial" pitchFamily="-109" charset="0"/>
                <a:ea typeface="+mn-ea"/>
                <a:cs typeface="+mn-cs"/>
              </a:rPr>
              <a:t>may target multiple assets.</a:t>
            </a:r>
            <a:endParaRPr lang="en-US" b="0" dirty="0">
              <a:latin typeface="Times" pitchFamily="-109" charset="0"/>
            </a:endParaRPr>
          </a:p>
        </p:txBody>
      </p:sp>
    </p:spTree>
    <p:extLst>
      <p:ext uri="{BB962C8B-B14F-4D97-AF65-F5344CB8AC3E}">
        <p14:creationId xmlns:p14="http://schemas.microsoft.com/office/powerpoint/2010/main" val="40270806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9B5C7B-CE8D-6741-85B9-6BC2CFA74B40}" type="slidenum">
              <a:rPr lang="en-AU"/>
              <a:pPr/>
              <a:t>23</a:t>
            </a:fld>
            <a:endParaRPr lang="en-AU"/>
          </a:p>
        </p:txBody>
      </p:sp>
      <p:sp>
        <p:nvSpPr>
          <p:cNvPr id="244738" name="Rectangle 2"/>
          <p:cNvSpPr>
            <a:spLocks noGrp="1" noRot="1" noChangeAspect="1" noChangeArrowheads="1" noTextEdit="1"/>
          </p:cNvSpPr>
          <p:nvPr>
            <p:ph type="sldImg"/>
          </p:nvPr>
        </p:nvSpPr>
        <p:spPr>
          <a:ln/>
        </p:spPr>
      </p:sp>
      <p:sp>
        <p:nvSpPr>
          <p:cNvPr id="244739"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09" charset="0"/>
                <a:ea typeface="+mn-ea"/>
                <a:cs typeface="+mn-cs"/>
              </a:rPr>
              <a:t>A threat may be either natural or human-made and may be accidental or</a:t>
            </a:r>
          </a:p>
          <a:p>
            <a:r>
              <a:rPr lang="en-US" sz="1200" b="0" i="0" u="none" strike="noStrike" kern="1200" baseline="0" dirty="0">
                <a:solidFill>
                  <a:schemeClr val="tx1"/>
                </a:solidFill>
                <a:latin typeface="Arial" pitchFamily="-109" charset="0"/>
                <a:ea typeface="+mn-ea"/>
                <a:cs typeface="+mn-cs"/>
              </a:rPr>
              <a:t>deliberate. This is known as the </a:t>
            </a:r>
            <a:r>
              <a:rPr lang="en-US" sz="1200" b="1" i="0" u="none" strike="noStrike" kern="1200" baseline="0" dirty="0">
                <a:solidFill>
                  <a:schemeClr val="tx1"/>
                </a:solidFill>
                <a:latin typeface="Arial" pitchFamily="-109" charset="0"/>
                <a:ea typeface="+mn-ea"/>
                <a:cs typeface="+mn-cs"/>
              </a:rPr>
              <a:t>threat source </a:t>
            </a:r>
            <a:r>
              <a:rPr lang="en-US" sz="1200" b="0" i="0" u="none" strike="noStrike" kern="1200" baseline="0" dirty="0">
                <a:solidFill>
                  <a:schemeClr val="tx1"/>
                </a:solidFill>
                <a:latin typeface="Arial" pitchFamily="-109" charset="0"/>
                <a:ea typeface="+mn-ea"/>
                <a:cs typeface="+mn-cs"/>
              </a:rPr>
              <a:t>or </a:t>
            </a:r>
            <a:r>
              <a:rPr lang="en-US" sz="1200" b="1" i="0" u="none" strike="noStrike" kern="1200" baseline="0" dirty="0">
                <a:solidFill>
                  <a:schemeClr val="tx1"/>
                </a:solidFill>
                <a:latin typeface="Arial" pitchFamily="-109" charset="0"/>
                <a:ea typeface="+mn-ea"/>
                <a:cs typeface="+mn-cs"/>
              </a:rPr>
              <a:t>threat agent</a:t>
            </a:r>
            <a:r>
              <a:rPr lang="en-US" sz="1200" b="0" i="0" u="none" strike="noStrike" kern="1200" baseline="0" dirty="0">
                <a:solidFill>
                  <a:schemeClr val="tx1"/>
                </a:solidFill>
                <a:latin typeface="Arial" pitchFamily="-109" charset="0"/>
                <a:ea typeface="+mn-ea"/>
                <a:cs typeface="+mn-cs"/>
              </a:rPr>
              <a:t>. The classic natural threat sources are</a:t>
            </a:r>
          </a:p>
          <a:p>
            <a:r>
              <a:rPr lang="en-US" sz="1200" b="0" i="0" u="none" strike="noStrike" kern="1200" baseline="0" dirty="0">
                <a:solidFill>
                  <a:schemeClr val="tx1"/>
                </a:solidFill>
                <a:latin typeface="Arial" pitchFamily="-109" charset="0"/>
                <a:ea typeface="+mn-ea"/>
                <a:cs typeface="+mn-cs"/>
              </a:rPr>
              <a:t>those often referred to as acts of God, and include damage caused by fire, flood,</a:t>
            </a:r>
          </a:p>
          <a:p>
            <a:r>
              <a:rPr lang="en-US" sz="1200" b="0" i="0" u="none" strike="noStrike" kern="1200" baseline="0" dirty="0">
                <a:solidFill>
                  <a:schemeClr val="tx1"/>
                </a:solidFill>
                <a:latin typeface="Arial" pitchFamily="-109" charset="0"/>
                <a:ea typeface="+mn-ea"/>
                <a:cs typeface="+mn-cs"/>
              </a:rPr>
              <a:t>storm, earthquake, and other such natural events. It also includes environmental</a:t>
            </a:r>
          </a:p>
          <a:p>
            <a:r>
              <a:rPr lang="en-US" sz="1200" b="0" i="0" u="none" strike="noStrike" kern="1200" baseline="0" dirty="0">
                <a:solidFill>
                  <a:schemeClr val="tx1"/>
                </a:solidFill>
                <a:latin typeface="Arial" pitchFamily="-109" charset="0"/>
                <a:ea typeface="+mn-ea"/>
                <a:cs typeface="+mn-cs"/>
              </a:rPr>
              <a:t>threats such as long-term loss of power or natural gas. Or it may be the result of</a:t>
            </a:r>
          </a:p>
          <a:p>
            <a:r>
              <a:rPr lang="en-US" sz="1200" b="0" i="0" u="none" strike="noStrike" kern="1200" baseline="0" dirty="0">
                <a:solidFill>
                  <a:schemeClr val="tx1"/>
                </a:solidFill>
                <a:latin typeface="Arial" pitchFamily="-109" charset="0"/>
                <a:ea typeface="+mn-ea"/>
                <a:cs typeface="+mn-cs"/>
              </a:rPr>
              <a:t>chemical contamination or leakage. Alternatively, a threat source may be a human</a:t>
            </a:r>
          </a:p>
          <a:p>
            <a:r>
              <a:rPr lang="en-US" sz="1200" b="0" i="0" u="none" strike="noStrike" kern="1200" baseline="0" dirty="0">
                <a:solidFill>
                  <a:schemeClr val="tx1"/>
                </a:solidFill>
                <a:latin typeface="Arial" pitchFamily="-109" charset="0"/>
                <a:ea typeface="+mn-ea"/>
                <a:cs typeface="+mn-cs"/>
              </a:rPr>
              <a:t>agent acting either directly or indirectly. Examples of the former include an insider</a:t>
            </a:r>
          </a:p>
          <a:p>
            <a:r>
              <a:rPr lang="en-US" sz="1200" b="0" i="0" u="none" strike="noStrike" kern="1200" baseline="0" dirty="0">
                <a:solidFill>
                  <a:schemeClr val="tx1"/>
                </a:solidFill>
                <a:latin typeface="Arial" pitchFamily="-109" charset="0"/>
                <a:ea typeface="+mn-ea"/>
                <a:cs typeface="+mn-cs"/>
              </a:rPr>
              <a:t>retrieving and selling information for personal gain or a hacker targeting the organization’s</a:t>
            </a:r>
          </a:p>
          <a:p>
            <a:r>
              <a:rPr lang="en-US" sz="1200" b="0" i="0" u="none" strike="noStrike" kern="1200" baseline="0" dirty="0">
                <a:solidFill>
                  <a:schemeClr val="tx1"/>
                </a:solidFill>
                <a:latin typeface="Arial" pitchFamily="-109" charset="0"/>
                <a:ea typeface="+mn-ea"/>
                <a:cs typeface="+mn-cs"/>
              </a:rPr>
              <a:t>server over the Internet. An example of the latter includes someone writing</a:t>
            </a:r>
          </a:p>
          <a:p>
            <a:r>
              <a:rPr lang="en-US" sz="1200" b="0" i="0" u="none" strike="noStrike" kern="1200" baseline="0" dirty="0">
                <a:solidFill>
                  <a:schemeClr val="tx1"/>
                </a:solidFill>
                <a:latin typeface="Arial" pitchFamily="-109" charset="0"/>
                <a:ea typeface="+mn-ea"/>
                <a:cs typeface="+mn-cs"/>
              </a:rPr>
              <a:t>and releasing a network worm that infects the organization’s systems. These</a:t>
            </a:r>
          </a:p>
          <a:p>
            <a:r>
              <a:rPr lang="en-US" sz="1200" b="0" i="0" u="none" strike="noStrike" kern="1200" baseline="0" dirty="0">
                <a:solidFill>
                  <a:schemeClr val="tx1"/>
                </a:solidFill>
                <a:latin typeface="Arial" pitchFamily="-109" charset="0"/>
                <a:ea typeface="+mn-ea"/>
                <a:cs typeface="+mn-cs"/>
              </a:rPr>
              <a:t>examples all involved a deliberate exploit of a threat. However, a threat may also</a:t>
            </a:r>
          </a:p>
          <a:p>
            <a:r>
              <a:rPr lang="en-US" sz="1200" b="0" i="0" u="none" strike="noStrike" kern="1200" baseline="0" dirty="0">
                <a:solidFill>
                  <a:schemeClr val="tx1"/>
                </a:solidFill>
                <a:latin typeface="Arial" pitchFamily="-109" charset="0"/>
                <a:ea typeface="+mn-ea"/>
                <a:cs typeface="+mn-cs"/>
              </a:rPr>
              <a:t>be a result of an accident, such as an employee incorrectly entering information on</a:t>
            </a:r>
          </a:p>
          <a:p>
            <a:r>
              <a:rPr lang="en-US" sz="1200" b="0" i="0" u="none" strike="noStrike" kern="1200" baseline="0" dirty="0">
                <a:solidFill>
                  <a:schemeClr val="tx1"/>
                </a:solidFill>
                <a:latin typeface="Arial" pitchFamily="-109" charset="0"/>
                <a:ea typeface="+mn-ea"/>
                <a:cs typeface="+mn-cs"/>
              </a:rPr>
              <a:t>a system, which results in the system malfunctioning.</a:t>
            </a:r>
          </a:p>
          <a:p>
            <a:endParaRPr lang="en-US" sz="1200" b="0" i="0" u="none" strike="noStrike"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Identifying possible threats and threat sources requires the use of a variety of</a:t>
            </a:r>
          </a:p>
          <a:p>
            <a:r>
              <a:rPr lang="en-US" sz="1200" b="0" i="0" u="none" strike="noStrike" kern="1200" baseline="0" dirty="0">
                <a:solidFill>
                  <a:schemeClr val="tx1"/>
                </a:solidFill>
                <a:latin typeface="Arial" pitchFamily="-109" charset="0"/>
                <a:ea typeface="+mn-ea"/>
                <a:cs typeface="+mn-cs"/>
              </a:rPr>
              <a:t>sources, along with the experience of the risk assessor. The chance of natural threats</a:t>
            </a:r>
          </a:p>
          <a:p>
            <a:r>
              <a:rPr lang="en-US" sz="1200" b="0" i="0" u="none" strike="noStrike" kern="1200" baseline="0" dirty="0">
                <a:solidFill>
                  <a:schemeClr val="tx1"/>
                </a:solidFill>
                <a:latin typeface="Arial" pitchFamily="-109" charset="0"/>
                <a:ea typeface="+mn-ea"/>
                <a:cs typeface="+mn-cs"/>
              </a:rPr>
              <a:t>occurring in any particular area is usually well known from insurance statistics. Lists</a:t>
            </a:r>
          </a:p>
          <a:p>
            <a:r>
              <a:rPr lang="en-US" sz="1200" b="0" i="0" u="none" strike="noStrike" kern="1200" baseline="0" dirty="0">
                <a:solidFill>
                  <a:schemeClr val="tx1"/>
                </a:solidFill>
                <a:latin typeface="Arial" pitchFamily="-109" charset="0"/>
                <a:ea typeface="+mn-ea"/>
                <a:cs typeface="+mn-cs"/>
              </a:rPr>
              <a:t>of other potential threats may be found in the standards, in the results of IT security</a:t>
            </a:r>
          </a:p>
          <a:p>
            <a:r>
              <a:rPr lang="en-US" sz="1200" b="0" i="0" u="none" strike="noStrike" kern="1200" baseline="0" dirty="0">
                <a:solidFill>
                  <a:schemeClr val="tx1"/>
                </a:solidFill>
                <a:latin typeface="Arial" pitchFamily="-109" charset="0"/>
                <a:ea typeface="+mn-ea"/>
                <a:cs typeface="+mn-cs"/>
              </a:rPr>
              <a:t>surveys, and in information from government security agencies. The annual computer</a:t>
            </a:r>
          </a:p>
          <a:p>
            <a:r>
              <a:rPr lang="en-US" sz="1200" b="0" i="0" u="none" strike="noStrike" kern="1200" baseline="0" dirty="0">
                <a:solidFill>
                  <a:schemeClr val="tx1"/>
                </a:solidFill>
                <a:latin typeface="Arial" pitchFamily="-109" charset="0"/>
                <a:ea typeface="+mn-ea"/>
                <a:cs typeface="+mn-cs"/>
              </a:rPr>
              <a:t>crime reports, such as those by CSI/FBI and by Verizon in the United States,</a:t>
            </a:r>
          </a:p>
          <a:p>
            <a:r>
              <a:rPr lang="en-US" sz="1200" b="0" i="0" u="none" strike="noStrike" kern="1200" baseline="0" dirty="0">
                <a:solidFill>
                  <a:schemeClr val="tx1"/>
                </a:solidFill>
                <a:latin typeface="Arial" pitchFamily="-109" charset="0"/>
                <a:ea typeface="+mn-ea"/>
                <a:cs typeface="+mn-cs"/>
              </a:rPr>
              <a:t>and similar reports in other countries, provide useful general guidance on the broad</a:t>
            </a:r>
          </a:p>
          <a:p>
            <a:r>
              <a:rPr lang="en-US" sz="1200" b="0" i="0" u="none" strike="noStrike" kern="1200" baseline="0" dirty="0">
                <a:solidFill>
                  <a:schemeClr val="tx1"/>
                </a:solidFill>
                <a:latin typeface="Arial" pitchFamily="-109" charset="0"/>
                <a:ea typeface="+mn-ea"/>
                <a:cs typeface="+mn-cs"/>
              </a:rPr>
              <a:t>IT threat environment and the most common problem areas. Standards, such as</a:t>
            </a:r>
          </a:p>
          <a:p>
            <a:r>
              <a:rPr lang="en-US" sz="1200" b="0" i="0" u="none" strike="noStrike" kern="1200" baseline="0" dirty="0">
                <a:solidFill>
                  <a:schemeClr val="tx1"/>
                </a:solidFill>
                <a:latin typeface="Arial" pitchFamily="-109" charset="0"/>
                <a:ea typeface="+mn-ea"/>
                <a:cs typeface="+mn-cs"/>
              </a:rPr>
              <a:t>NIST SP 800-30 Appendix D with a taxonomy of threat sources, and Appendix E with</a:t>
            </a:r>
          </a:p>
          <a:p>
            <a:r>
              <a:rPr lang="en-US" sz="1200" b="0" i="0" u="none" strike="noStrike" kern="1200" baseline="0" dirty="0">
                <a:solidFill>
                  <a:schemeClr val="tx1"/>
                </a:solidFill>
                <a:latin typeface="Arial" pitchFamily="-109" charset="0"/>
                <a:ea typeface="+mn-ea"/>
                <a:cs typeface="+mn-cs"/>
              </a:rPr>
              <a:t>examples of threats, may also assist here.</a:t>
            </a:r>
          </a:p>
          <a:p>
            <a:endParaRPr lang="en-US" sz="1200" b="0" i="0" u="none" strike="noStrike"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However, this general guidance needs to be tailored to the organization and</a:t>
            </a:r>
          </a:p>
          <a:p>
            <a:r>
              <a:rPr lang="en-US" sz="1200" b="0" i="0" u="none" strike="noStrike" kern="1200" baseline="0" dirty="0">
                <a:solidFill>
                  <a:schemeClr val="tx1"/>
                </a:solidFill>
                <a:latin typeface="Arial" pitchFamily="-109" charset="0"/>
                <a:ea typeface="+mn-ea"/>
                <a:cs typeface="+mn-cs"/>
              </a:rPr>
              <a:t>the risk environment it operates in. This involves consideration of vulnerabilities in</a:t>
            </a:r>
          </a:p>
          <a:p>
            <a:r>
              <a:rPr lang="en-US" sz="1200" b="0" i="0" u="none" strike="noStrike" kern="1200" baseline="0" dirty="0">
                <a:solidFill>
                  <a:schemeClr val="tx1"/>
                </a:solidFill>
                <a:latin typeface="Arial" pitchFamily="-109" charset="0"/>
                <a:ea typeface="+mn-ea"/>
                <a:cs typeface="+mn-cs"/>
              </a:rPr>
              <a:t>the organization’s IT systems, which may indicate that some risks are either more or</a:t>
            </a:r>
          </a:p>
          <a:p>
            <a:r>
              <a:rPr lang="en-US" sz="1200" b="0" i="0" u="none" strike="noStrike" kern="1200" baseline="0" dirty="0">
                <a:solidFill>
                  <a:schemeClr val="tx1"/>
                </a:solidFill>
                <a:latin typeface="Arial" pitchFamily="-109" charset="0"/>
                <a:ea typeface="+mn-ea"/>
                <a:cs typeface="+mn-cs"/>
              </a:rPr>
              <a:t>less likely than the general case. Where an organization’s security concerns are sufficiently</a:t>
            </a:r>
          </a:p>
          <a:p>
            <a:r>
              <a:rPr lang="en-US" sz="1200" b="0" i="0" u="none" strike="noStrike" kern="1200" baseline="0" dirty="0">
                <a:solidFill>
                  <a:schemeClr val="tx1"/>
                </a:solidFill>
                <a:latin typeface="Arial" pitchFamily="-109" charset="0"/>
                <a:ea typeface="+mn-ea"/>
                <a:cs typeface="+mn-cs"/>
              </a:rPr>
              <a:t>high that threats need to be specifically identified, threat scenarios can be</a:t>
            </a:r>
          </a:p>
          <a:p>
            <a:r>
              <a:rPr lang="en-US" sz="1200" b="0" i="0" u="none" strike="noStrike" kern="1200" baseline="0" dirty="0">
                <a:solidFill>
                  <a:schemeClr val="tx1"/>
                </a:solidFill>
                <a:latin typeface="Arial" pitchFamily="-109" charset="0"/>
                <a:ea typeface="+mn-ea"/>
                <a:cs typeface="+mn-cs"/>
              </a:rPr>
              <a:t>modelled, developed, and analyzed, as described in NIST SP 800-30. Organization’s define</a:t>
            </a:r>
          </a:p>
          <a:p>
            <a:r>
              <a:rPr lang="en-US" sz="1200" b="0" i="0" u="none" strike="noStrike" kern="1200" baseline="0" dirty="0">
                <a:solidFill>
                  <a:schemeClr val="tx1"/>
                </a:solidFill>
                <a:latin typeface="Arial" pitchFamily="-109" charset="0"/>
                <a:ea typeface="+mn-ea"/>
                <a:cs typeface="+mn-cs"/>
              </a:rPr>
              <a:t>threat scenarios to describe how the tactics, techniques, and procedures employed</a:t>
            </a:r>
          </a:p>
          <a:p>
            <a:r>
              <a:rPr lang="en-US" sz="1200" b="0" i="0" u="none" strike="noStrike" kern="1200" baseline="0" dirty="0">
                <a:solidFill>
                  <a:schemeClr val="tx1"/>
                </a:solidFill>
                <a:latin typeface="Arial" pitchFamily="-109" charset="0"/>
                <a:ea typeface="+mn-ea"/>
                <a:cs typeface="+mn-cs"/>
              </a:rPr>
              <a:t>by an attacker can contribute to, or cause, harm. The possible motivation of deliberate</a:t>
            </a:r>
          </a:p>
          <a:p>
            <a:r>
              <a:rPr lang="en-US" sz="1200" b="0" i="0" u="none" strike="noStrike" kern="1200" baseline="0" dirty="0">
                <a:solidFill>
                  <a:schemeClr val="tx1"/>
                </a:solidFill>
                <a:latin typeface="Arial" pitchFamily="-109" charset="0"/>
                <a:ea typeface="+mn-ea"/>
                <a:cs typeface="+mn-cs"/>
              </a:rPr>
              <a:t>attackers in relation to the organization should be considered as potentially</a:t>
            </a:r>
          </a:p>
          <a:p>
            <a:r>
              <a:rPr lang="en-US" sz="1200" b="0" i="0" u="none" strike="noStrike" kern="1200" baseline="0" dirty="0">
                <a:solidFill>
                  <a:schemeClr val="tx1"/>
                </a:solidFill>
                <a:latin typeface="Arial" pitchFamily="-109" charset="0"/>
                <a:ea typeface="+mn-ea"/>
                <a:cs typeface="+mn-cs"/>
              </a:rPr>
              <a:t>influencing this variation in risk. In addition, any previous experience of attacks seen</a:t>
            </a:r>
          </a:p>
          <a:p>
            <a:r>
              <a:rPr lang="en-US" sz="1200" b="0" i="0" u="none" strike="noStrike" kern="1200" baseline="0" dirty="0">
                <a:solidFill>
                  <a:schemeClr val="tx1"/>
                </a:solidFill>
                <a:latin typeface="Arial" pitchFamily="-109" charset="0"/>
                <a:ea typeface="+mn-ea"/>
                <a:cs typeface="+mn-cs"/>
              </a:rPr>
              <a:t>by the organization needs to be considered, as that is concrete evidence of risks that</a:t>
            </a:r>
          </a:p>
          <a:p>
            <a:r>
              <a:rPr lang="en-US" sz="1200" b="0" i="0" u="none" strike="noStrike" kern="1200" baseline="0" dirty="0">
                <a:solidFill>
                  <a:schemeClr val="tx1"/>
                </a:solidFill>
                <a:latin typeface="Arial" pitchFamily="-109" charset="0"/>
                <a:ea typeface="+mn-ea"/>
                <a:cs typeface="+mn-cs"/>
              </a:rPr>
              <a:t>are known to occur. When evaluating possible human threat sources, it is worth considering</a:t>
            </a:r>
          </a:p>
          <a:p>
            <a:r>
              <a:rPr lang="en-US" sz="1200" b="0" i="0" u="none" strike="noStrike" kern="1200" baseline="0" dirty="0">
                <a:solidFill>
                  <a:schemeClr val="tx1"/>
                </a:solidFill>
                <a:latin typeface="Arial" pitchFamily="-109" charset="0"/>
                <a:ea typeface="+mn-ea"/>
                <a:cs typeface="+mn-cs"/>
              </a:rPr>
              <a:t>their reason and capabilities for attacking this organization, including their:</a:t>
            </a:r>
          </a:p>
          <a:p>
            <a:endParaRPr lang="en-US" sz="1200" b="0" i="0" u="none" strike="noStrike" kern="1200" baseline="0" dirty="0">
              <a:solidFill>
                <a:schemeClr val="tx1"/>
              </a:solidFill>
              <a:latin typeface="Arial" pitchFamily="-109" charset="0"/>
              <a:ea typeface="+mn-ea"/>
              <a:cs typeface="+mn-cs"/>
            </a:endParaRPr>
          </a:p>
          <a:p>
            <a:r>
              <a:rPr lang="en-US" sz="1200" b="1" i="0" u="none" strike="noStrike" kern="1200" baseline="0" dirty="0">
                <a:solidFill>
                  <a:schemeClr val="tx1"/>
                </a:solidFill>
                <a:latin typeface="Arial" pitchFamily="-109" charset="0"/>
                <a:ea typeface="+mn-ea"/>
                <a:cs typeface="+mn-cs"/>
              </a:rPr>
              <a:t>• Motivation</a:t>
            </a:r>
            <a:r>
              <a:rPr lang="en-US" sz="1200" b="0" i="0" u="none" strike="noStrike" kern="1200" baseline="0" dirty="0">
                <a:solidFill>
                  <a:schemeClr val="tx1"/>
                </a:solidFill>
                <a:latin typeface="Arial" pitchFamily="-109" charset="0"/>
                <a:ea typeface="+mn-ea"/>
                <a:cs typeface="+mn-cs"/>
              </a:rPr>
              <a:t>:  Why would they target this organization; how motivated are they?</a:t>
            </a:r>
          </a:p>
          <a:p>
            <a:endParaRPr lang="en-US" sz="1200" b="0" i="0" u="none" strike="noStrike" kern="1200" baseline="0" dirty="0">
              <a:solidFill>
                <a:schemeClr val="tx1"/>
              </a:solidFill>
              <a:latin typeface="Arial" pitchFamily="-109" charset="0"/>
              <a:ea typeface="+mn-ea"/>
              <a:cs typeface="+mn-cs"/>
            </a:endParaRPr>
          </a:p>
          <a:p>
            <a:r>
              <a:rPr lang="en-US" sz="1200" b="1" i="0" u="none" strike="noStrike" kern="1200" baseline="0" dirty="0">
                <a:solidFill>
                  <a:schemeClr val="tx1"/>
                </a:solidFill>
                <a:latin typeface="Arial" pitchFamily="-109" charset="0"/>
                <a:ea typeface="+mn-ea"/>
                <a:cs typeface="+mn-cs"/>
              </a:rPr>
              <a:t>• Capability</a:t>
            </a:r>
            <a:r>
              <a:rPr lang="en-US" sz="1200" b="0" i="0" u="none" strike="noStrike" kern="1200" baseline="0" dirty="0">
                <a:solidFill>
                  <a:schemeClr val="tx1"/>
                </a:solidFill>
                <a:latin typeface="Arial" pitchFamily="-109" charset="0"/>
                <a:ea typeface="+mn-ea"/>
                <a:cs typeface="+mn-cs"/>
              </a:rPr>
              <a:t>:  What is their level of skill in exploiting the threat?</a:t>
            </a:r>
          </a:p>
          <a:p>
            <a:endParaRPr lang="en-US" sz="1200" b="0" i="0" u="none" strike="noStrike" kern="1200" baseline="0" dirty="0">
              <a:solidFill>
                <a:schemeClr val="tx1"/>
              </a:solidFill>
              <a:latin typeface="Arial" pitchFamily="-109" charset="0"/>
              <a:ea typeface="+mn-ea"/>
              <a:cs typeface="+mn-cs"/>
            </a:endParaRPr>
          </a:p>
          <a:p>
            <a:r>
              <a:rPr lang="en-US" sz="1200" b="1" i="0" u="none" strike="noStrike" kern="1200" baseline="0" dirty="0">
                <a:solidFill>
                  <a:schemeClr val="tx1"/>
                </a:solidFill>
                <a:latin typeface="Arial" pitchFamily="-109" charset="0"/>
                <a:ea typeface="+mn-ea"/>
                <a:cs typeface="+mn-cs"/>
              </a:rPr>
              <a:t>• Resources</a:t>
            </a:r>
            <a:r>
              <a:rPr lang="en-US" sz="1200" b="0" i="0" u="none" strike="noStrike" kern="1200" baseline="0" dirty="0">
                <a:solidFill>
                  <a:schemeClr val="tx1"/>
                </a:solidFill>
                <a:latin typeface="Arial" pitchFamily="-109" charset="0"/>
                <a:ea typeface="+mn-ea"/>
                <a:cs typeface="+mn-cs"/>
              </a:rPr>
              <a:t>:  How much time, money, and other resources could they deploy?</a:t>
            </a:r>
          </a:p>
          <a:p>
            <a:endParaRPr lang="en-US" sz="1200" b="1" i="0" u="none" strike="noStrike" kern="1200" baseline="0" dirty="0">
              <a:solidFill>
                <a:schemeClr val="tx1"/>
              </a:solidFill>
              <a:latin typeface="Arial" pitchFamily="-109" charset="0"/>
              <a:ea typeface="+mn-ea"/>
              <a:cs typeface="+mn-cs"/>
            </a:endParaRPr>
          </a:p>
          <a:p>
            <a:r>
              <a:rPr lang="en-US" sz="1200" b="1" i="0" u="none" strike="noStrike" kern="1200" baseline="0" dirty="0">
                <a:solidFill>
                  <a:schemeClr val="tx1"/>
                </a:solidFill>
                <a:latin typeface="Arial" pitchFamily="-109" charset="0"/>
                <a:ea typeface="+mn-ea"/>
                <a:cs typeface="+mn-cs"/>
              </a:rPr>
              <a:t>• Probability of attack</a:t>
            </a:r>
            <a:r>
              <a:rPr lang="en-US" sz="1200" b="0" i="0" u="none" strike="noStrike" kern="1200" baseline="0" dirty="0">
                <a:solidFill>
                  <a:schemeClr val="tx1"/>
                </a:solidFill>
                <a:latin typeface="Arial" pitchFamily="-109" charset="0"/>
                <a:ea typeface="+mn-ea"/>
                <a:cs typeface="+mn-cs"/>
              </a:rPr>
              <a:t>:  How likely and how often would your assets be targeted?</a:t>
            </a:r>
          </a:p>
          <a:p>
            <a:endParaRPr lang="en-US" sz="1200" b="1" i="0" u="none" strike="noStrike" kern="1200" baseline="0" dirty="0">
              <a:solidFill>
                <a:schemeClr val="tx1"/>
              </a:solidFill>
              <a:latin typeface="Arial" pitchFamily="-109" charset="0"/>
              <a:ea typeface="+mn-ea"/>
              <a:cs typeface="+mn-cs"/>
            </a:endParaRPr>
          </a:p>
          <a:p>
            <a:r>
              <a:rPr lang="en-US" sz="1200" b="1" i="0" u="none" strike="noStrike" kern="1200" baseline="0" dirty="0">
                <a:solidFill>
                  <a:schemeClr val="tx1"/>
                </a:solidFill>
                <a:latin typeface="Arial" pitchFamily="-109" charset="0"/>
                <a:ea typeface="+mn-ea"/>
                <a:cs typeface="+mn-cs"/>
              </a:rPr>
              <a:t>• Deterrence</a:t>
            </a:r>
            <a:r>
              <a:rPr lang="en-US" sz="1200" b="0" i="0" u="none" strike="noStrike" kern="1200" baseline="0" dirty="0">
                <a:solidFill>
                  <a:schemeClr val="tx1"/>
                </a:solidFill>
                <a:latin typeface="Arial" pitchFamily="-109" charset="0"/>
                <a:ea typeface="+mn-ea"/>
                <a:cs typeface="+mn-cs"/>
              </a:rPr>
              <a:t>:  What are the consequences to the attacker of being identified?</a:t>
            </a:r>
            <a:endParaRPr lang="en-US" dirty="0">
              <a:latin typeface="Times" pitchFamily="-109" charset="0"/>
            </a:endParaRPr>
          </a:p>
        </p:txBody>
      </p:sp>
    </p:spTree>
    <p:extLst>
      <p:ext uri="{BB962C8B-B14F-4D97-AF65-F5344CB8AC3E}">
        <p14:creationId xmlns:p14="http://schemas.microsoft.com/office/powerpoint/2010/main" val="6955428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A4642F5-068D-974B-AA49-7BCC0C1255EC}" type="slidenum">
              <a:rPr lang="en-AU"/>
              <a:pPr/>
              <a:t>24</a:t>
            </a:fld>
            <a:endParaRPr lang="en-AU"/>
          </a:p>
        </p:txBody>
      </p:sp>
      <p:sp>
        <p:nvSpPr>
          <p:cNvPr id="248834" name="Rectangle 2"/>
          <p:cNvSpPr>
            <a:spLocks noGrp="1" noRot="1" noChangeAspect="1" noChangeArrowheads="1" noTextEdit="1"/>
          </p:cNvSpPr>
          <p:nvPr>
            <p:ph type="sldImg"/>
          </p:nvPr>
        </p:nvSpPr>
        <p:spPr>
          <a:ln/>
        </p:spPr>
      </p:sp>
      <p:sp>
        <p:nvSpPr>
          <p:cNvPr id="248835"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Answering the second of these questions, “How</a:t>
            </a:r>
          </a:p>
          <a:p>
            <a:r>
              <a:rPr lang="en-US" sz="1200" kern="1200" baseline="0" dirty="0">
                <a:solidFill>
                  <a:schemeClr val="tx1"/>
                </a:solidFill>
                <a:latin typeface="Arial" pitchFamily="-109" charset="0"/>
                <a:ea typeface="+mn-ea"/>
                <a:cs typeface="+mn-cs"/>
              </a:rPr>
              <a:t>could this occur?” involves identifying flaws or weaknesses in the organization’s IT</a:t>
            </a:r>
          </a:p>
          <a:p>
            <a:r>
              <a:rPr lang="en-US" sz="1200" kern="1200" baseline="0" dirty="0">
                <a:solidFill>
                  <a:schemeClr val="tx1"/>
                </a:solidFill>
                <a:latin typeface="Arial" pitchFamily="-109" charset="0"/>
                <a:ea typeface="+mn-ea"/>
                <a:cs typeface="+mn-cs"/>
              </a:rPr>
              <a:t>systems or processes that could be exploited by a threat. This will help determine</a:t>
            </a:r>
          </a:p>
          <a:p>
            <a:r>
              <a:rPr lang="en-US" sz="1200" kern="1200" baseline="0" dirty="0">
                <a:solidFill>
                  <a:schemeClr val="tx1"/>
                </a:solidFill>
                <a:latin typeface="Arial" pitchFamily="-109" charset="0"/>
                <a:ea typeface="+mn-ea"/>
                <a:cs typeface="+mn-cs"/>
              </a:rPr>
              <a:t>the applicability of the threat to the organization and its significance. Note that</a:t>
            </a:r>
          </a:p>
          <a:p>
            <a:r>
              <a:rPr lang="en-US" sz="1200" kern="1200" baseline="0" dirty="0">
                <a:solidFill>
                  <a:schemeClr val="tx1"/>
                </a:solidFill>
                <a:latin typeface="Arial" pitchFamily="-109" charset="0"/>
                <a:ea typeface="+mn-ea"/>
                <a:cs typeface="+mn-cs"/>
              </a:rPr>
              <a:t>the mere existence of some vulnerability does not mean harm will be caused to</a:t>
            </a:r>
          </a:p>
          <a:p>
            <a:r>
              <a:rPr lang="en-US" sz="1200" kern="1200" baseline="0" dirty="0">
                <a:solidFill>
                  <a:schemeClr val="tx1"/>
                </a:solidFill>
                <a:latin typeface="Arial" pitchFamily="-109" charset="0"/>
                <a:ea typeface="+mn-ea"/>
                <a:cs typeface="+mn-cs"/>
              </a:rPr>
              <a:t>an asset. There must also be a threat source for some threat that can exploit the</a:t>
            </a:r>
          </a:p>
          <a:p>
            <a:r>
              <a:rPr lang="en-US" sz="1200" kern="1200" baseline="0" dirty="0">
                <a:solidFill>
                  <a:schemeClr val="tx1"/>
                </a:solidFill>
                <a:latin typeface="Arial" pitchFamily="-109" charset="0"/>
                <a:ea typeface="+mn-ea"/>
                <a:cs typeface="+mn-cs"/>
              </a:rPr>
              <a:t>vulnerability for harm. It is the combination of a threat and a vulnerability that</a:t>
            </a:r>
          </a:p>
          <a:p>
            <a:r>
              <a:rPr lang="en-US" sz="1200" kern="1200" baseline="0" dirty="0">
                <a:solidFill>
                  <a:schemeClr val="tx1"/>
                </a:solidFill>
                <a:latin typeface="Arial" pitchFamily="-109" charset="0"/>
                <a:ea typeface="+mn-ea"/>
                <a:cs typeface="+mn-cs"/>
              </a:rPr>
              <a:t>creates a risk to an asset.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Again, many of the standards listed previously include checklists of threats</a:t>
            </a:r>
          </a:p>
          <a:p>
            <a:r>
              <a:rPr lang="en-US" sz="1200" kern="1200" baseline="0" dirty="0">
                <a:solidFill>
                  <a:schemeClr val="tx1"/>
                </a:solidFill>
                <a:latin typeface="Arial" pitchFamily="-109" charset="0"/>
                <a:ea typeface="+mn-ea"/>
                <a:cs typeface="+mn-cs"/>
              </a:rPr>
              <a:t>and vulnerabilities and suggestions for tools and techniques to list them and to</a:t>
            </a:r>
          </a:p>
          <a:p>
            <a:r>
              <a:rPr lang="en-US" sz="1200" kern="1200" baseline="0" dirty="0">
                <a:solidFill>
                  <a:schemeClr val="tx1"/>
                </a:solidFill>
                <a:latin typeface="Arial" pitchFamily="-109" charset="0"/>
                <a:ea typeface="+mn-ea"/>
                <a:cs typeface="+mn-cs"/>
              </a:rPr>
              <a:t>determine their relevance to the organization. The outcome of this step should be</a:t>
            </a:r>
          </a:p>
          <a:p>
            <a:r>
              <a:rPr lang="en-US" sz="1200" kern="1200" baseline="0" dirty="0">
                <a:solidFill>
                  <a:schemeClr val="tx1"/>
                </a:solidFill>
                <a:latin typeface="Arial" pitchFamily="-109" charset="0"/>
                <a:ea typeface="+mn-ea"/>
                <a:cs typeface="+mn-cs"/>
              </a:rPr>
              <a:t>a list of threats and vulnerabilities, with brief descriptions of how and why they</a:t>
            </a:r>
          </a:p>
          <a:p>
            <a:r>
              <a:rPr lang="en-US" sz="1200" kern="1200" baseline="0" dirty="0">
                <a:solidFill>
                  <a:schemeClr val="tx1"/>
                </a:solidFill>
                <a:latin typeface="Arial" pitchFamily="-109" charset="0"/>
                <a:ea typeface="+mn-ea"/>
                <a:cs typeface="+mn-cs"/>
              </a:rPr>
              <a:t>might occur.</a:t>
            </a:r>
            <a:endParaRPr lang="en-US" dirty="0"/>
          </a:p>
        </p:txBody>
      </p:sp>
    </p:spTree>
    <p:extLst>
      <p:ext uri="{BB962C8B-B14F-4D97-AF65-F5344CB8AC3E}">
        <p14:creationId xmlns:p14="http://schemas.microsoft.com/office/powerpoint/2010/main" val="26520507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86B5199-D0D4-3941-9731-8F51B05C190A}" type="slidenum">
              <a:rPr lang="en-AU"/>
              <a:pPr/>
              <a:t>25</a:t>
            </a:fld>
            <a:endParaRPr lang="en-AU"/>
          </a:p>
        </p:txBody>
      </p:sp>
      <p:sp>
        <p:nvSpPr>
          <p:cNvPr id="250882" name="Rectangle 2"/>
          <p:cNvSpPr>
            <a:spLocks noGrp="1" noRot="1" noChangeAspect="1" noChangeArrowheads="1" noTextEdit="1"/>
          </p:cNvSpPr>
          <p:nvPr>
            <p:ph type="sldImg"/>
          </p:nvPr>
        </p:nvSpPr>
        <p:spPr>
          <a:ln/>
        </p:spPr>
      </p:sp>
      <p:sp>
        <p:nvSpPr>
          <p:cNvPr id="250883"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Having identified key assets and the likely threats and vulnerabilities they are</a:t>
            </a:r>
          </a:p>
          <a:p>
            <a:r>
              <a:rPr lang="en-US" sz="1200" kern="1200" baseline="0" dirty="0">
                <a:solidFill>
                  <a:schemeClr val="tx1"/>
                </a:solidFill>
                <a:latin typeface="Arial" pitchFamily="-109" charset="0"/>
                <a:ea typeface="+mn-ea"/>
                <a:cs typeface="+mn-cs"/>
              </a:rPr>
              <a:t>exposed to, the next step is to determine the level of risk each of these poses to the</a:t>
            </a:r>
          </a:p>
          <a:p>
            <a:r>
              <a:rPr lang="en-US" sz="1200" kern="1200" baseline="0" dirty="0">
                <a:solidFill>
                  <a:schemeClr val="tx1"/>
                </a:solidFill>
                <a:latin typeface="Arial" pitchFamily="-109" charset="0"/>
                <a:ea typeface="+mn-ea"/>
                <a:cs typeface="+mn-cs"/>
              </a:rPr>
              <a:t>organization. The aim is to identify and categorize the risks to assets that threaten</a:t>
            </a:r>
          </a:p>
          <a:p>
            <a:r>
              <a:rPr lang="en-US" sz="1200" kern="1200" baseline="0" dirty="0">
                <a:solidFill>
                  <a:schemeClr val="tx1"/>
                </a:solidFill>
                <a:latin typeface="Arial" pitchFamily="-109" charset="0"/>
                <a:ea typeface="+mn-ea"/>
                <a:cs typeface="+mn-cs"/>
              </a:rPr>
              <a:t>the regular operations of the organization. Risk analysis also provides information</a:t>
            </a:r>
          </a:p>
          <a:p>
            <a:r>
              <a:rPr lang="en-US" sz="1200" kern="1200" baseline="0" dirty="0">
                <a:solidFill>
                  <a:schemeClr val="tx1"/>
                </a:solidFill>
                <a:latin typeface="Arial" pitchFamily="-109" charset="0"/>
                <a:ea typeface="+mn-ea"/>
                <a:cs typeface="+mn-cs"/>
              </a:rPr>
              <a:t>to management to help managers evaluate these risks and determine how best to</a:t>
            </a:r>
          </a:p>
          <a:p>
            <a:r>
              <a:rPr lang="en-US" sz="1200" kern="1200" baseline="0" dirty="0">
                <a:solidFill>
                  <a:schemeClr val="tx1"/>
                </a:solidFill>
                <a:latin typeface="Arial" pitchFamily="-109" charset="0"/>
                <a:ea typeface="+mn-ea"/>
                <a:cs typeface="+mn-cs"/>
              </a:rPr>
              <a:t>treat them. Risk analysis involves first specifying the likelihood of occurrence of</a:t>
            </a:r>
          </a:p>
          <a:p>
            <a:r>
              <a:rPr lang="en-US" sz="1200" kern="1200" baseline="0" dirty="0">
                <a:solidFill>
                  <a:schemeClr val="tx1"/>
                </a:solidFill>
                <a:latin typeface="Arial" pitchFamily="-109" charset="0"/>
                <a:ea typeface="+mn-ea"/>
                <a:cs typeface="+mn-cs"/>
              </a:rPr>
              <a:t>each identified threat to an asset, in the context of any existing controls. Next, the</a:t>
            </a:r>
          </a:p>
          <a:p>
            <a:r>
              <a:rPr lang="en-US" sz="1200" kern="1200" baseline="0" dirty="0">
                <a:solidFill>
                  <a:schemeClr val="tx1"/>
                </a:solidFill>
                <a:latin typeface="Arial" pitchFamily="-109" charset="0"/>
                <a:ea typeface="+mn-ea"/>
                <a:cs typeface="+mn-cs"/>
              </a:rPr>
              <a:t>consequence to the organization is determined, should that threat eventuate. Lastly,</a:t>
            </a:r>
          </a:p>
          <a:p>
            <a:r>
              <a:rPr lang="en-US" sz="1200" kern="1200" baseline="0" dirty="0">
                <a:solidFill>
                  <a:schemeClr val="tx1"/>
                </a:solidFill>
                <a:latin typeface="Arial" pitchFamily="-109" charset="0"/>
                <a:ea typeface="+mn-ea"/>
                <a:cs typeface="+mn-cs"/>
              </a:rPr>
              <a:t>this information is combined to derive an overall risk rating for each threat. The</a:t>
            </a:r>
          </a:p>
          <a:p>
            <a:r>
              <a:rPr lang="en-US" sz="1200" kern="1200" baseline="0" dirty="0">
                <a:solidFill>
                  <a:schemeClr val="tx1"/>
                </a:solidFill>
                <a:latin typeface="Arial" pitchFamily="-109" charset="0"/>
                <a:ea typeface="+mn-ea"/>
                <a:cs typeface="+mn-cs"/>
              </a:rPr>
              <a:t>ideal would be to specify the likelihood as a probability value and the consequence</a:t>
            </a:r>
          </a:p>
          <a:p>
            <a:r>
              <a:rPr lang="en-US" sz="1200" kern="1200" baseline="0" dirty="0">
                <a:solidFill>
                  <a:schemeClr val="tx1"/>
                </a:solidFill>
                <a:latin typeface="Arial" pitchFamily="-109" charset="0"/>
                <a:ea typeface="+mn-ea"/>
                <a:cs typeface="+mn-cs"/>
              </a:rPr>
              <a:t>as a monetary cost to the organization should it occur. The resulting risk is then</a:t>
            </a:r>
          </a:p>
          <a:p>
            <a:r>
              <a:rPr lang="en-US" sz="1200" kern="1200" baseline="0" dirty="0">
                <a:solidFill>
                  <a:schemeClr val="tx1"/>
                </a:solidFill>
                <a:latin typeface="Arial" pitchFamily="-109" charset="0"/>
                <a:ea typeface="+mn-ea"/>
                <a:cs typeface="+mn-cs"/>
              </a:rPr>
              <a:t>simply given as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Risk = (Probability that threat occurs) </a:t>
            </a:r>
            <a:r>
              <a:rPr lang="en-US" sz="1200" kern="1200" baseline="0" dirty="0" err="1">
                <a:solidFill>
                  <a:schemeClr val="tx1"/>
                </a:solidFill>
                <a:latin typeface="Arial" pitchFamily="-109" charset="0"/>
                <a:ea typeface="+mn-ea"/>
                <a:cs typeface="+mn-cs"/>
              </a:rPr>
              <a:t>x</a:t>
            </a:r>
            <a:r>
              <a:rPr lang="en-US" sz="1200" kern="1200" baseline="0" dirty="0">
                <a:solidFill>
                  <a:schemeClr val="tx1"/>
                </a:solidFill>
                <a:latin typeface="Arial" pitchFamily="-109" charset="0"/>
                <a:ea typeface="+mn-ea"/>
                <a:cs typeface="+mn-cs"/>
              </a:rPr>
              <a:t> (Cost to organization)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can be directly equated to the value the threatened asset has for the organization,</a:t>
            </a:r>
          </a:p>
          <a:p>
            <a:r>
              <a:rPr lang="en-US" sz="1200" kern="1200" baseline="0" dirty="0">
                <a:solidFill>
                  <a:schemeClr val="tx1"/>
                </a:solidFill>
                <a:latin typeface="Arial" pitchFamily="-109" charset="0"/>
                <a:ea typeface="+mn-ea"/>
                <a:cs typeface="+mn-cs"/>
              </a:rPr>
              <a:t>and hence specify what level of expenditure is reasonable to reduce the</a:t>
            </a:r>
          </a:p>
          <a:p>
            <a:r>
              <a:rPr lang="en-US" sz="1200" kern="1200" baseline="0" dirty="0">
                <a:solidFill>
                  <a:schemeClr val="tx1"/>
                </a:solidFill>
                <a:latin typeface="Arial" pitchFamily="-109" charset="0"/>
                <a:ea typeface="+mn-ea"/>
                <a:cs typeface="+mn-cs"/>
              </a:rPr>
              <a:t>probability of its occurrence to an acceptable level. Unfortunately, it is often</a:t>
            </a:r>
          </a:p>
          <a:p>
            <a:r>
              <a:rPr lang="en-US" sz="1200" kern="1200" baseline="0" dirty="0">
                <a:solidFill>
                  <a:schemeClr val="tx1"/>
                </a:solidFill>
                <a:latin typeface="Arial" pitchFamily="-109" charset="0"/>
                <a:ea typeface="+mn-ea"/>
                <a:cs typeface="+mn-cs"/>
              </a:rPr>
              <a:t>extremely hard to determine accurate probabilities, realistic cost consequences,</a:t>
            </a:r>
          </a:p>
          <a:p>
            <a:r>
              <a:rPr lang="en-US" sz="1200" kern="1200" baseline="0" dirty="0">
                <a:solidFill>
                  <a:schemeClr val="tx1"/>
                </a:solidFill>
                <a:latin typeface="Arial" pitchFamily="-109" charset="0"/>
                <a:ea typeface="+mn-ea"/>
                <a:cs typeface="+mn-cs"/>
              </a:rPr>
              <a:t>or both. This is particularly true of intangible assets, such as the loss of confidentiality</a:t>
            </a:r>
          </a:p>
          <a:p>
            <a:r>
              <a:rPr lang="en-US" sz="1200" kern="1200" baseline="0" dirty="0">
                <a:solidFill>
                  <a:schemeClr val="tx1"/>
                </a:solidFill>
                <a:latin typeface="Arial" pitchFamily="-109" charset="0"/>
                <a:ea typeface="+mn-ea"/>
                <a:cs typeface="+mn-cs"/>
              </a:rPr>
              <a:t>of a trade secret. Hence, most risk analyses use qualitative, rather than</a:t>
            </a:r>
          </a:p>
          <a:p>
            <a:r>
              <a:rPr lang="en-US" sz="1200" kern="1200" baseline="0" dirty="0">
                <a:solidFill>
                  <a:schemeClr val="tx1"/>
                </a:solidFill>
                <a:latin typeface="Arial" pitchFamily="-109" charset="0"/>
                <a:ea typeface="+mn-ea"/>
                <a:cs typeface="+mn-cs"/>
              </a:rPr>
              <a:t>quantitative, ratings for both these items. The goal is then to order the resulting</a:t>
            </a:r>
          </a:p>
          <a:p>
            <a:r>
              <a:rPr lang="en-US" sz="1200" kern="1200" baseline="0" dirty="0">
                <a:solidFill>
                  <a:schemeClr val="tx1"/>
                </a:solidFill>
                <a:latin typeface="Arial" pitchFamily="-109" charset="0"/>
                <a:ea typeface="+mn-ea"/>
                <a:cs typeface="+mn-cs"/>
              </a:rPr>
              <a:t>risks to help determine which need to be most urgently treated, rather than to</a:t>
            </a:r>
          </a:p>
          <a:p>
            <a:r>
              <a:rPr lang="en-US" sz="1200" kern="1200" baseline="0" dirty="0">
                <a:solidFill>
                  <a:schemeClr val="tx1"/>
                </a:solidFill>
                <a:latin typeface="Arial" pitchFamily="-109" charset="0"/>
                <a:ea typeface="+mn-ea"/>
                <a:cs typeface="+mn-cs"/>
              </a:rPr>
              <a:t>give them an absolute value.</a:t>
            </a:r>
            <a:endParaRPr lang="en-US" dirty="0">
              <a:latin typeface="Times" pitchFamily="-109" charset="0"/>
            </a:endParaRPr>
          </a:p>
        </p:txBody>
      </p:sp>
    </p:spTree>
    <p:extLst>
      <p:ext uri="{BB962C8B-B14F-4D97-AF65-F5344CB8AC3E}">
        <p14:creationId xmlns:p14="http://schemas.microsoft.com/office/powerpoint/2010/main" val="40061067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a:solidFill>
                  <a:schemeClr val="tx1"/>
                </a:solidFill>
                <a:latin typeface="Arial" pitchFamily="-109" charset="0"/>
                <a:ea typeface="+mn-ea"/>
                <a:cs typeface="+mn-cs"/>
              </a:rPr>
              <a:t>Before the likelihood of a threat can be specified,</a:t>
            </a:r>
          </a:p>
          <a:p>
            <a:r>
              <a:rPr lang="en-US" sz="1200" kern="1200" baseline="0" dirty="0">
                <a:solidFill>
                  <a:schemeClr val="tx1"/>
                </a:solidFill>
                <a:latin typeface="Arial" pitchFamily="-109" charset="0"/>
                <a:ea typeface="+mn-ea"/>
                <a:cs typeface="+mn-cs"/>
              </a:rPr>
              <a:t>any existing controls used by the organization to attempt to minimize threats need</a:t>
            </a:r>
          </a:p>
          <a:p>
            <a:r>
              <a:rPr lang="en-US" sz="1200" kern="1200" baseline="0" dirty="0">
                <a:solidFill>
                  <a:schemeClr val="tx1"/>
                </a:solidFill>
                <a:latin typeface="Arial" pitchFamily="-109" charset="0"/>
                <a:ea typeface="+mn-ea"/>
                <a:cs typeface="+mn-cs"/>
              </a:rPr>
              <a:t>to be identified. Security </a:t>
            </a:r>
            <a:r>
              <a:rPr lang="en-US" sz="1200" b="1" kern="1200" baseline="0" dirty="0">
                <a:solidFill>
                  <a:schemeClr val="tx1"/>
                </a:solidFill>
                <a:latin typeface="Arial" pitchFamily="-109" charset="0"/>
                <a:ea typeface="+mn-ea"/>
                <a:cs typeface="+mn-cs"/>
              </a:rPr>
              <a:t>controls </a:t>
            </a:r>
            <a:r>
              <a:rPr lang="en-US" sz="1200" b="0" kern="1200" baseline="0" dirty="0">
                <a:solidFill>
                  <a:schemeClr val="tx1"/>
                </a:solidFill>
                <a:latin typeface="Arial" pitchFamily="-109" charset="0"/>
                <a:ea typeface="+mn-ea"/>
                <a:cs typeface="+mn-cs"/>
              </a:rPr>
              <a:t>include management, operational, and technical</a:t>
            </a:r>
          </a:p>
          <a:p>
            <a:r>
              <a:rPr lang="en-US" sz="1200" kern="1200" baseline="0" dirty="0">
                <a:solidFill>
                  <a:schemeClr val="tx1"/>
                </a:solidFill>
                <a:latin typeface="Arial" pitchFamily="-109" charset="0"/>
                <a:ea typeface="+mn-ea"/>
                <a:cs typeface="+mn-cs"/>
              </a:rPr>
              <a:t>processes and procedures that act to reduce the exposure of the organization to</a:t>
            </a:r>
          </a:p>
          <a:p>
            <a:r>
              <a:rPr lang="en-US" sz="1200" kern="1200" baseline="0" dirty="0">
                <a:solidFill>
                  <a:schemeClr val="tx1"/>
                </a:solidFill>
                <a:latin typeface="Arial" pitchFamily="-109" charset="0"/>
                <a:ea typeface="+mn-ea"/>
                <a:cs typeface="+mn-cs"/>
              </a:rPr>
              <a:t>some risks by reducing the ability of a threat source to exploit some vulnerabilities.</a:t>
            </a:r>
          </a:p>
          <a:p>
            <a:r>
              <a:rPr lang="en-US" sz="1200" kern="1200" baseline="0" dirty="0">
                <a:solidFill>
                  <a:schemeClr val="tx1"/>
                </a:solidFill>
                <a:latin typeface="Arial" pitchFamily="-109" charset="0"/>
                <a:ea typeface="+mn-ea"/>
                <a:cs typeface="+mn-cs"/>
              </a:rPr>
              <a:t>These can be identified by using checklists of existing controls, and by interviewing</a:t>
            </a:r>
          </a:p>
          <a:p>
            <a:r>
              <a:rPr lang="en-US" sz="1200" kern="1200" baseline="0" dirty="0">
                <a:solidFill>
                  <a:schemeClr val="tx1"/>
                </a:solidFill>
                <a:latin typeface="Arial" pitchFamily="-109" charset="0"/>
                <a:ea typeface="+mn-ea"/>
                <a:cs typeface="+mn-cs"/>
              </a:rPr>
              <a:t>key organizational staff to solicit this information.</a:t>
            </a:r>
            <a:endParaRPr lang="en-US" dirty="0"/>
          </a:p>
        </p:txBody>
      </p:sp>
      <p:sp>
        <p:nvSpPr>
          <p:cNvPr id="4" name="Slide Number Placeholder 3"/>
          <p:cNvSpPr>
            <a:spLocks noGrp="1"/>
          </p:cNvSpPr>
          <p:nvPr>
            <p:ph type="sldNum" sz="quarter" idx="10"/>
          </p:nvPr>
        </p:nvSpPr>
        <p:spPr/>
        <p:txBody>
          <a:bodyPr/>
          <a:lstStyle/>
          <a:p>
            <a:fld id="{D5CC3096-83BF-4C4F-B538-52097ACD79E2}" type="slidenum">
              <a:rPr lang="en-AU" smtClean="0"/>
              <a:pPr/>
              <a:t>26</a:t>
            </a:fld>
            <a:endParaRPr lang="en-AU"/>
          </a:p>
        </p:txBody>
      </p:sp>
    </p:spTree>
    <p:extLst>
      <p:ext uri="{BB962C8B-B14F-4D97-AF65-F5344CB8AC3E}">
        <p14:creationId xmlns:p14="http://schemas.microsoft.com/office/powerpoint/2010/main" val="18596517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B8B287F-527A-0C46-88CD-124E0AEE73A6}" type="slidenum">
              <a:rPr lang="en-AU"/>
              <a:pPr/>
              <a:t>27</a:t>
            </a:fld>
            <a:endParaRPr lang="en-AU"/>
          </a:p>
        </p:txBody>
      </p:sp>
      <p:sp>
        <p:nvSpPr>
          <p:cNvPr id="252930" name="Rectangle 2"/>
          <p:cNvSpPr>
            <a:spLocks noGrp="1" noRot="1" noChangeAspect="1" noChangeArrowheads="1" noTextEdit="1"/>
          </p:cNvSpPr>
          <p:nvPr>
            <p:ph type="sldImg"/>
          </p:nvPr>
        </p:nvSpPr>
        <p:spPr>
          <a:ln/>
        </p:spPr>
      </p:sp>
      <p:sp>
        <p:nvSpPr>
          <p:cNvPr id="252931"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Having identified existing controls, the </a:t>
            </a:r>
            <a:r>
              <a:rPr lang="en-US" sz="1200" b="1" kern="1200" baseline="0" dirty="0">
                <a:solidFill>
                  <a:schemeClr val="tx1"/>
                </a:solidFill>
                <a:latin typeface="Arial" pitchFamily="-109" charset="0"/>
                <a:ea typeface="+mn-ea"/>
                <a:cs typeface="+mn-cs"/>
              </a:rPr>
              <a:t>likelihood</a:t>
            </a:r>
          </a:p>
          <a:p>
            <a:r>
              <a:rPr lang="en-US" sz="1200" kern="1200" baseline="0" dirty="0">
                <a:solidFill>
                  <a:schemeClr val="tx1"/>
                </a:solidFill>
                <a:latin typeface="Arial" pitchFamily="-109" charset="0"/>
                <a:ea typeface="+mn-ea"/>
                <a:cs typeface="+mn-cs"/>
              </a:rPr>
              <a:t>that each identified threat could occur and cause harm to some asset needs to</a:t>
            </a:r>
          </a:p>
          <a:p>
            <a:r>
              <a:rPr lang="en-US" sz="1200" kern="1200" baseline="0" dirty="0">
                <a:solidFill>
                  <a:schemeClr val="tx1"/>
                </a:solidFill>
                <a:latin typeface="Arial" pitchFamily="-109" charset="0"/>
                <a:ea typeface="+mn-ea"/>
                <a:cs typeface="+mn-cs"/>
              </a:rPr>
              <a:t>be specified. The likelihood is typically described qualitatively, using values and</a:t>
            </a:r>
          </a:p>
          <a:p>
            <a:r>
              <a:rPr lang="en-US" sz="1200" kern="1200" baseline="0" dirty="0">
                <a:solidFill>
                  <a:schemeClr val="tx1"/>
                </a:solidFill>
                <a:latin typeface="Arial" pitchFamily="-109" charset="0"/>
                <a:ea typeface="+mn-ea"/>
                <a:cs typeface="+mn-cs"/>
              </a:rPr>
              <a:t>descriptions such as those shown in Table 14.2. While the various risk assessment</a:t>
            </a:r>
          </a:p>
          <a:p>
            <a:r>
              <a:rPr lang="en-US" sz="1200" kern="1200" baseline="0" dirty="0">
                <a:solidFill>
                  <a:schemeClr val="tx1"/>
                </a:solidFill>
                <a:latin typeface="Arial" pitchFamily="-109" charset="0"/>
                <a:ea typeface="+mn-ea"/>
                <a:cs typeface="+mn-cs"/>
              </a:rPr>
              <a:t>standards all suggest tables similar to these, there is considerable variation in their</a:t>
            </a:r>
          </a:p>
          <a:p>
            <a:r>
              <a:rPr lang="en-US" sz="1200" kern="1200" baseline="0" dirty="0">
                <a:solidFill>
                  <a:schemeClr val="tx1"/>
                </a:solidFill>
                <a:latin typeface="Arial" pitchFamily="-109" charset="0"/>
                <a:ea typeface="+mn-ea"/>
                <a:cs typeface="+mn-cs"/>
              </a:rPr>
              <a:t>detail. The selection of the specific descriptions and tables used is determined at</a:t>
            </a:r>
          </a:p>
          <a:p>
            <a:r>
              <a:rPr lang="en-US" sz="1200" kern="1200" baseline="0" dirty="0">
                <a:solidFill>
                  <a:schemeClr val="tx1"/>
                </a:solidFill>
                <a:latin typeface="Arial" pitchFamily="-109" charset="0"/>
                <a:ea typeface="+mn-ea"/>
                <a:cs typeface="+mn-cs"/>
              </a:rPr>
              <a:t>the beginning of the risk assessment process, when the context is established.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There will very likely be some uncertainty and debate over exactly which rating</a:t>
            </a:r>
          </a:p>
          <a:p>
            <a:r>
              <a:rPr lang="en-US" sz="1200" kern="1200" baseline="0" dirty="0">
                <a:solidFill>
                  <a:schemeClr val="tx1"/>
                </a:solidFill>
                <a:latin typeface="Arial" pitchFamily="-109" charset="0"/>
                <a:ea typeface="+mn-ea"/>
                <a:cs typeface="+mn-cs"/>
              </a:rPr>
              <a:t>is most appropriate. This reflects the qualitative nature of the ratings, ambiguity</a:t>
            </a:r>
          </a:p>
          <a:p>
            <a:r>
              <a:rPr lang="en-US" sz="1200" kern="1200" baseline="0" dirty="0">
                <a:solidFill>
                  <a:schemeClr val="tx1"/>
                </a:solidFill>
                <a:latin typeface="Arial" pitchFamily="-109" charset="0"/>
                <a:ea typeface="+mn-ea"/>
                <a:cs typeface="+mn-cs"/>
              </a:rPr>
              <a:t>in their precise meaning, and uncertainty over precisely how likely it is that some</a:t>
            </a:r>
          </a:p>
          <a:p>
            <a:r>
              <a:rPr lang="en-US" sz="1200" kern="1200" baseline="0" dirty="0">
                <a:solidFill>
                  <a:schemeClr val="tx1"/>
                </a:solidFill>
                <a:latin typeface="Arial" pitchFamily="-109" charset="0"/>
                <a:ea typeface="+mn-ea"/>
                <a:cs typeface="+mn-cs"/>
              </a:rPr>
              <a:t>threat may eventuate. It is important to remember that the goal of this process is</a:t>
            </a:r>
          </a:p>
          <a:p>
            <a:r>
              <a:rPr lang="en-US" sz="1200" kern="1200" baseline="0" dirty="0">
                <a:solidFill>
                  <a:schemeClr val="tx1"/>
                </a:solidFill>
                <a:latin typeface="Arial" pitchFamily="-109" charset="0"/>
                <a:ea typeface="+mn-ea"/>
                <a:cs typeface="+mn-cs"/>
              </a:rPr>
              <a:t>to provide guidance to management as to which risks exist, and provide enough</a:t>
            </a:r>
          </a:p>
          <a:p>
            <a:r>
              <a:rPr lang="en-US" sz="1200" kern="1200" baseline="0" dirty="0">
                <a:solidFill>
                  <a:schemeClr val="tx1"/>
                </a:solidFill>
                <a:latin typeface="Arial" pitchFamily="-109" charset="0"/>
                <a:ea typeface="+mn-ea"/>
                <a:cs typeface="+mn-cs"/>
              </a:rPr>
              <a:t>information to help management decide how to most appropriately respond. Any</a:t>
            </a:r>
          </a:p>
          <a:p>
            <a:r>
              <a:rPr lang="en-US" sz="1200" kern="1200" baseline="0" dirty="0">
                <a:solidFill>
                  <a:schemeClr val="tx1"/>
                </a:solidFill>
                <a:latin typeface="Arial" pitchFamily="-109" charset="0"/>
                <a:ea typeface="+mn-ea"/>
                <a:cs typeface="+mn-cs"/>
              </a:rPr>
              <a:t>uncertainty in the selection of ratings should be noted in the discussion on their</a:t>
            </a:r>
          </a:p>
          <a:p>
            <a:r>
              <a:rPr lang="en-US" sz="1200" kern="1200" baseline="0" dirty="0">
                <a:solidFill>
                  <a:schemeClr val="tx1"/>
                </a:solidFill>
                <a:latin typeface="Arial" pitchFamily="-109" charset="0"/>
                <a:ea typeface="+mn-ea"/>
                <a:cs typeface="+mn-cs"/>
              </a:rPr>
              <a:t>selection, but ultimately management will make a business decision in response to</a:t>
            </a:r>
          </a:p>
          <a:p>
            <a:r>
              <a:rPr lang="en-US" sz="1200" kern="1200" baseline="0" dirty="0">
                <a:solidFill>
                  <a:schemeClr val="tx1"/>
                </a:solidFill>
                <a:latin typeface="Arial" pitchFamily="-109" charset="0"/>
                <a:ea typeface="+mn-ea"/>
                <a:cs typeface="+mn-cs"/>
              </a:rPr>
              <a:t>this information.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risk analyst takes the descriptive asset and threat/vulnerability details</a:t>
            </a:r>
          </a:p>
          <a:p>
            <a:r>
              <a:rPr lang="en-US" sz="1200" kern="1200" baseline="0" dirty="0">
                <a:solidFill>
                  <a:schemeClr val="tx1"/>
                </a:solidFill>
                <a:latin typeface="Arial" pitchFamily="-109" charset="0"/>
                <a:ea typeface="+mn-ea"/>
                <a:cs typeface="+mn-cs"/>
              </a:rPr>
              <a:t>from the preceding steps in this process and, in light of the organization’s overall</a:t>
            </a:r>
          </a:p>
          <a:p>
            <a:r>
              <a:rPr lang="en-US" sz="1200" kern="1200" baseline="0" dirty="0">
                <a:solidFill>
                  <a:schemeClr val="tx1"/>
                </a:solidFill>
                <a:latin typeface="Arial" pitchFamily="-109" charset="0"/>
                <a:ea typeface="+mn-ea"/>
                <a:cs typeface="+mn-cs"/>
              </a:rPr>
              <a:t>risk environment and existing controls, decides the appropriate rating. This</a:t>
            </a:r>
          </a:p>
          <a:p>
            <a:r>
              <a:rPr lang="en-US" sz="1200" kern="1200" baseline="0" dirty="0">
                <a:solidFill>
                  <a:schemeClr val="tx1"/>
                </a:solidFill>
                <a:latin typeface="Arial" pitchFamily="-109" charset="0"/>
                <a:ea typeface="+mn-ea"/>
                <a:cs typeface="+mn-cs"/>
              </a:rPr>
              <a:t>estimation relates to the likelihood of the specified threat exploiting one or</a:t>
            </a:r>
          </a:p>
          <a:p>
            <a:r>
              <a:rPr lang="en-US" sz="1200" kern="1200" baseline="0" dirty="0">
                <a:solidFill>
                  <a:schemeClr val="tx1"/>
                </a:solidFill>
                <a:latin typeface="Arial" pitchFamily="-109" charset="0"/>
                <a:ea typeface="+mn-ea"/>
                <a:cs typeface="+mn-cs"/>
              </a:rPr>
              <a:t>more vulnerabilities to an asset or group of assets, which results in harm to the</a:t>
            </a:r>
          </a:p>
          <a:p>
            <a:r>
              <a:rPr lang="en-US" sz="1200" kern="1200" baseline="0" dirty="0">
                <a:solidFill>
                  <a:schemeClr val="tx1"/>
                </a:solidFill>
                <a:latin typeface="Arial" pitchFamily="-109" charset="0"/>
                <a:ea typeface="+mn-ea"/>
                <a:cs typeface="+mn-cs"/>
              </a:rPr>
              <a:t>organization. The specified likelihood needs to be realistic. In particular, a rating</a:t>
            </a:r>
          </a:p>
          <a:p>
            <a:r>
              <a:rPr lang="en-US" sz="1200" kern="1200" baseline="0" dirty="0">
                <a:solidFill>
                  <a:schemeClr val="tx1"/>
                </a:solidFill>
                <a:latin typeface="Arial" pitchFamily="-109" charset="0"/>
                <a:ea typeface="+mn-ea"/>
                <a:cs typeface="+mn-cs"/>
              </a:rPr>
              <a:t>of likely or higher suggests that this threat has occurred sometime previously. This</a:t>
            </a:r>
          </a:p>
          <a:p>
            <a:r>
              <a:rPr lang="en-US" sz="1200" kern="1200" baseline="0" dirty="0">
                <a:solidFill>
                  <a:schemeClr val="tx1"/>
                </a:solidFill>
                <a:latin typeface="Arial" pitchFamily="-109" charset="0"/>
                <a:ea typeface="+mn-ea"/>
                <a:cs typeface="+mn-cs"/>
              </a:rPr>
              <a:t>means past history provides supporting evidence for its specification. If this is</a:t>
            </a:r>
          </a:p>
          <a:p>
            <a:r>
              <a:rPr lang="en-US" sz="1200" kern="1200" baseline="0" dirty="0">
                <a:solidFill>
                  <a:schemeClr val="tx1"/>
                </a:solidFill>
                <a:latin typeface="Arial" pitchFamily="-109" charset="0"/>
                <a:ea typeface="+mn-ea"/>
                <a:cs typeface="+mn-cs"/>
              </a:rPr>
              <a:t>not the case, then specifying such a value would need to be justified on the basis</a:t>
            </a:r>
          </a:p>
          <a:p>
            <a:r>
              <a:rPr lang="en-US" sz="1200" kern="1200" baseline="0" dirty="0">
                <a:solidFill>
                  <a:schemeClr val="tx1"/>
                </a:solidFill>
                <a:latin typeface="Arial" pitchFamily="-109" charset="0"/>
                <a:ea typeface="+mn-ea"/>
                <a:cs typeface="+mn-cs"/>
              </a:rPr>
              <a:t>of a significantly changed threat environment, a change in the IT system that</a:t>
            </a:r>
          </a:p>
          <a:p>
            <a:r>
              <a:rPr lang="en-US" sz="1200" kern="1200" baseline="0" dirty="0">
                <a:solidFill>
                  <a:schemeClr val="tx1"/>
                </a:solidFill>
                <a:latin typeface="Arial" pitchFamily="-109" charset="0"/>
                <a:ea typeface="+mn-ea"/>
                <a:cs typeface="+mn-cs"/>
              </a:rPr>
              <a:t>has weakened its security, or some other rationale for the threat’s anticipated</a:t>
            </a:r>
          </a:p>
          <a:p>
            <a:r>
              <a:rPr lang="en-US" sz="1200" kern="1200" baseline="0" dirty="0">
                <a:solidFill>
                  <a:schemeClr val="tx1"/>
                </a:solidFill>
                <a:latin typeface="Arial" pitchFamily="-109" charset="0"/>
                <a:ea typeface="+mn-ea"/>
                <a:cs typeface="+mn-cs"/>
              </a:rPr>
              <a:t>likely occurrence. In contrast, the Unlikely and Rare ratings can be very hard to</a:t>
            </a:r>
          </a:p>
          <a:p>
            <a:r>
              <a:rPr lang="en-US" sz="1200" kern="1200" baseline="0" dirty="0">
                <a:solidFill>
                  <a:schemeClr val="tx1"/>
                </a:solidFill>
                <a:latin typeface="Arial" pitchFamily="-109" charset="0"/>
                <a:ea typeface="+mn-ea"/>
                <a:cs typeface="+mn-cs"/>
              </a:rPr>
              <a:t>quantify. They are an indication that the threat is of concern, but whether it could</a:t>
            </a:r>
          </a:p>
          <a:p>
            <a:r>
              <a:rPr lang="en-US" sz="1200" kern="1200" baseline="0" dirty="0">
                <a:solidFill>
                  <a:schemeClr val="tx1"/>
                </a:solidFill>
                <a:latin typeface="Arial" pitchFamily="-109" charset="0"/>
                <a:ea typeface="+mn-ea"/>
                <a:cs typeface="+mn-cs"/>
              </a:rPr>
              <a:t>occur is difficult to specify. Typically such threats would only be considered if the</a:t>
            </a:r>
          </a:p>
          <a:p>
            <a:r>
              <a:rPr lang="en-US" sz="1200" kern="1200" baseline="0" dirty="0">
                <a:solidFill>
                  <a:schemeClr val="tx1"/>
                </a:solidFill>
                <a:latin typeface="Arial" pitchFamily="-109" charset="0"/>
                <a:ea typeface="+mn-ea"/>
                <a:cs typeface="+mn-cs"/>
              </a:rPr>
              <a:t>consequences to the organization of their occurrence are so severe that they must</a:t>
            </a:r>
          </a:p>
          <a:p>
            <a:r>
              <a:rPr lang="en-US" sz="1200" kern="1200" baseline="0" dirty="0">
                <a:solidFill>
                  <a:schemeClr val="tx1"/>
                </a:solidFill>
                <a:latin typeface="Arial" pitchFamily="-109" charset="0"/>
                <a:ea typeface="+mn-ea"/>
                <a:cs typeface="+mn-cs"/>
              </a:rPr>
              <a:t>be considered, even if extremely improbable.</a:t>
            </a:r>
            <a:endParaRPr lang="en-US" dirty="0">
              <a:latin typeface="Times" pitchFamily="-109" charset="0"/>
            </a:endParaRPr>
          </a:p>
        </p:txBody>
      </p:sp>
    </p:spTree>
    <p:extLst>
      <p:ext uri="{BB962C8B-B14F-4D97-AF65-F5344CB8AC3E}">
        <p14:creationId xmlns:p14="http://schemas.microsoft.com/office/powerpoint/2010/main" val="21500979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242D77F-31F5-CA47-BF0E-3F4197D790C2}" type="slidenum">
              <a:rPr lang="en-AU"/>
              <a:pPr/>
              <a:t>28</a:t>
            </a:fld>
            <a:endParaRPr lang="en-AU"/>
          </a:p>
        </p:txBody>
      </p:sp>
      <p:sp>
        <p:nvSpPr>
          <p:cNvPr id="254978" name="Rectangle 2"/>
          <p:cNvSpPr>
            <a:spLocks noGrp="1" noRot="1" noChangeAspect="1" noChangeArrowheads="1" noTextEdit="1"/>
          </p:cNvSpPr>
          <p:nvPr>
            <p:ph type="sldImg"/>
          </p:nvPr>
        </p:nvSpPr>
        <p:spPr>
          <a:ln/>
        </p:spPr>
      </p:sp>
      <p:sp>
        <p:nvSpPr>
          <p:cNvPr id="25497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analyst must then</a:t>
            </a:r>
          </a:p>
          <a:p>
            <a:r>
              <a:rPr lang="en-US" sz="1200" kern="1200" baseline="0" dirty="0">
                <a:solidFill>
                  <a:schemeClr val="tx1"/>
                </a:solidFill>
                <a:latin typeface="Arial" pitchFamily="-109" charset="0"/>
                <a:ea typeface="+mn-ea"/>
                <a:cs typeface="+mn-cs"/>
              </a:rPr>
              <a:t>specify the consequence of a specific threat eventuating. Note this is distinct from,</a:t>
            </a:r>
          </a:p>
          <a:p>
            <a:r>
              <a:rPr lang="en-US" sz="1200" kern="1200" baseline="0" dirty="0">
                <a:solidFill>
                  <a:schemeClr val="tx1"/>
                </a:solidFill>
                <a:latin typeface="Arial" pitchFamily="-109" charset="0"/>
                <a:ea typeface="+mn-ea"/>
                <a:cs typeface="+mn-cs"/>
              </a:rPr>
              <a:t>and not related to, the likelihood of the threat occurring. Rather, </a:t>
            </a:r>
            <a:r>
              <a:rPr lang="en-US" sz="1200" b="1" kern="1200" baseline="0" dirty="0">
                <a:solidFill>
                  <a:schemeClr val="tx1"/>
                </a:solidFill>
                <a:latin typeface="Arial" pitchFamily="-109" charset="0"/>
                <a:ea typeface="+mn-ea"/>
                <a:cs typeface="+mn-cs"/>
              </a:rPr>
              <a:t>consequence</a:t>
            </a:r>
          </a:p>
          <a:p>
            <a:r>
              <a:rPr lang="en-US" sz="1200" kern="1200" baseline="0" dirty="0">
                <a:solidFill>
                  <a:schemeClr val="tx1"/>
                </a:solidFill>
                <a:latin typeface="Arial" pitchFamily="-109" charset="0"/>
                <a:ea typeface="+mn-ea"/>
                <a:cs typeface="+mn-cs"/>
              </a:rPr>
              <a:t>specification indicates the impact on the organization should the particular threat</a:t>
            </a:r>
          </a:p>
          <a:p>
            <a:r>
              <a:rPr lang="en-US" sz="1200" kern="1200" baseline="0" dirty="0">
                <a:solidFill>
                  <a:schemeClr val="tx1"/>
                </a:solidFill>
                <a:latin typeface="Arial" pitchFamily="-109" charset="0"/>
                <a:ea typeface="+mn-ea"/>
                <a:cs typeface="+mn-cs"/>
              </a:rPr>
              <a:t>in question actually eventuate. Even if a threat is regarded as rare or unlikely, if</a:t>
            </a:r>
          </a:p>
          <a:p>
            <a:r>
              <a:rPr lang="en-US" sz="1200" kern="1200" baseline="0" dirty="0">
                <a:solidFill>
                  <a:schemeClr val="tx1"/>
                </a:solidFill>
                <a:latin typeface="Arial" pitchFamily="-109" charset="0"/>
                <a:ea typeface="+mn-ea"/>
                <a:cs typeface="+mn-cs"/>
              </a:rPr>
              <a:t>the organization would suffer severe consequence should it occur, then it clearly</a:t>
            </a:r>
          </a:p>
          <a:p>
            <a:r>
              <a:rPr lang="en-US" sz="1200" kern="1200" baseline="0" dirty="0">
                <a:solidFill>
                  <a:schemeClr val="tx1"/>
                </a:solidFill>
                <a:latin typeface="Arial" pitchFamily="-109" charset="0"/>
                <a:ea typeface="+mn-ea"/>
                <a:cs typeface="+mn-cs"/>
              </a:rPr>
              <a:t>poses a risk to the organization. Hence, appropriate responses must be considered.</a:t>
            </a:r>
          </a:p>
          <a:p>
            <a:r>
              <a:rPr lang="en-US" sz="1200" kern="1200" baseline="0" dirty="0">
                <a:solidFill>
                  <a:schemeClr val="tx1"/>
                </a:solidFill>
                <a:latin typeface="Arial" pitchFamily="-109" charset="0"/>
                <a:ea typeface="+mn-ea"/>
                <a:cs typeface="+mn-cs"/>
              </a:rPr>
              <a:t>A qualitative descriptive value, such as those shown in Table 14.3, is typically used</a:t>
            </a:r>
          </a:p>
          <a:p>
            <a:r>
              <a:rPr lang="en-US" sz="1200" kern="1200" baseline="0" dirty="0">
                <a:solidFill>
                  <a:schemeClr val="tx1"/>
                </a:solidFill>
                <a:latin typeface="Arial" pitchFamily="-109" charset="0"/>
                <a:ea typeface="+mn-ea"/>
                <a:cs typeface="+mn-cs"/>
              </a:rPr>
              <a:t>to describe the consequence. As with the likelihood ratings, there is likely to be</a:t>
            </a:r>
          </a:p>
          <a:p>
            <a:r>
              <a:rPr lang="en-US" sz="1200" kern="1200" baseline="0" dirty="0">
                <a:solidFill>
                  <a:schemeClr val="tx1"/>
                </a:solidFill>
                <a:latin typeface="Arial" pitchFamily="-109" charset="0"/>
                <a:ea typeface="+mn-ea"/>
                <a:cs typeface="+mn-cs"/>
              </a:rPr>
              <a:t>some uncertainty as to the best rating to use.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determination should be based upon the judgment of the asset’s owners,</a:t>
            </a:r>
          </a:p>
          <a:p>
            <a:r>
              <a:rPr lang="en-US" sz="1200" kern="1200" baseline="0" dirty="0">
                <a:solidFill>
                  <a:schemeClr val="tx1"/>
                </a:solidFill>
                <a:latin typeface="Arial" pitchFamily="-109" charset="0"/>
                <a:ea typeface="+mn-ea"/>
                <a:cs typeface="+mn-cs"/>
              </a:rPr>
              <a:t>and the organization’s management, rather than the opinion of the risk analyst. This</a:t>
            </a:r>
          </a:p>
          <a:p>
            <a:r>
              <a:rPr lang="en-US" sz="1200" kern="1200" baseline="0" dirty="0">
                <a:solidFill>
                  <a:schemeClr val="tx1"/>
                </a:solidFill>
                <a:latin typeface="Arial" pitchFamily="-109" charset="0"/>
                <a:ea typeface="+mn-ea"/>
                <a:cs typeface="+mn-cs"/>
              </a:rPr>
              <a:t>is in contrast with the likelihood determination. The specified consequence needs to</a:t>
            </a:r>
          </a:p>
          <a:p>
            <a:r>
              <a:rPr lang="en-US" sz="1200" kern="1200" baseline="0" dirty="0">
                <a:solidFill>
                  <a:schemeClr val="tx1"/>
                </a:solidFill>
                <a:latin typeface="Arial" pitchFamily="-109" charset="0"/>
                <a:ea typeface="+mn-ea"/>
                <a:cs typeface="+mn-cs"/>
              </a:rPr>
              <a:t>be realistic. It must relate to the impact on the organization as a whole should this</a:t>
            </a:r>
          </a:p>
          <a:p>
            <a:r>
              <a:rPr lang="en-US" sz="1200" kern="1200" baseline="0" dirty="0">
                <a:solidFill>
                  <a:schemeClr val="tx1"/>
                </a:solidFill>
                <a:latin typeface="Arial" pitchFamily="-109" charset="0"/>
                <a:ea typeface="+mn-ea"/>
                <a:cs typeface="+mn-cs"/>
              </a:rPr>
              <a:t>specific threat eventuate. It is not just the impact on the affected system. It is possible</a:t>
            </a:r>
          </a:p>
          <a:p>
            <a:r>
              <a:rPr lang="en-US" sz="1200" kern="1200" baseline="0" dirty="0">
                <a:solidFill>
                  <a:schemeClr val="tx1"/>
                </a:solidFill>
                <a:latin typeface="Arial" pitchFamily="-109" charset="0"/>
                <a:ea typeface="+mn-ea"/>
                <a:cs typeface="+mn-cs"/>
              </a:rPr>
              <a:t>that a particular system (a server in one location, for example) might be completely</a:t>
            </a:r>
          </a:p>
          <a:p>
            <a:r>
              <a:rPr lang="en-US" sz="1200" kern="1200" baseline="0" dirty="0">
                <a:solidFill>
                  <a:schemeClr val="tx1"/>
                </a:solidFill>
                <a:latin typeface="Arial" pitchFamily="-109" charset="0"/>
                <a:ea typeface="+mn-ea"/>
                <a:cs typeface="+mn-cs"/>
              </a:rPr>
              <a:t>destroyed in a fire. However, the impact on the organization could vary from it being</a:t>
            </a:r>
          </a:p>
          <a:p>
            <a:r>
              <a:rPr lang="en-US" sz="1200" kern="1200" baseline="0" dirty="0">
                <a:solidFill>
                  <a:schemeClr val="tx1"/>
                </a:solidFill>
                <a:latin typeface="Arial" pitchFamily="-109" charset="0"/>
                <a:ea typeface="+mn-ea"/>
                <a:cs typeface="+mn-cs"/>
              </a:rPr>
              <a:t>a minor inconvenience (the server was in a branch office, and all data were replicated</a:t>
            </a:r>
          </a:p>
          <a:p>
            <a:r>
              <a:rPr lang="en-US" sz="1200" kern="1200" baseline="0" dirty="0">
                <a:solidFill>
                  <a:schemeClr val="tx1"/>
                </a:solidFill>
                <a:latin typeface="Arial" pitchFamily="-109" charset="0"/>
                <a:ea typeface="+mn-ea"/>
                <a:cs typeface="+mn-cs"/>
              </a:rPr>
              <a:t>elsewhere) to a major disaster (the server had the sole copy of all customer</a:t>
            </a:r>
          </a:p>
          <a:p>
            <a:r>
              <a:rPr lang="en-US" sz="1200" kern="1200" baseline="0" dirty="0">
                <a:solidFill>
                  <a:schemeClr val="tx1"/>
                </a:solidFill>
                <a:latin typeface="Arial" pitchFamily="-109" charset="0"/>
                <a:ea typeface="+mn-ea"/>
                <a:cs typeface="+mn-cs"/>
              </a:rPr>
              <a:t>and financial records for a small business). As with the likelihood ratings, the consequence</a:t>
            </a:r>
          </a:p>
          <a:p>
            <a:r>
              <a:rPr lang="en-US" sz="1200" kern="1200" baseline="0" dirty="0">
                <a:solidFill>
                  <a:schemeClr val="tx1"/>
                </a:solidFill>
                <a:latin typeface="Arial" pitchFamily="-109" charset="0"/>
                <a:ea typeface="+mn-ea"/>
                <a:cs typeface="+mn-cs"/>
              </a:rPr>
              <a:t>ratings must be determined knowing the organization’s current practices and</a:t>
            </a:r>
          </a:p>
          <a:p>
            <a:r>
              <a:rPr lang="en-US" sz="1200" kern="1200" baseline="0" dirty="0">
                <a:solidFill>
                  <a:schemeClr val="tx1"/>
                </a:solidFill>
                <a:latin typeface="Arial" pitchFamily="-109" charset="0"/>
                <a:ea typeface="+mn-ea"/>
                <a:cs typeface="+mn-cs"/>
              </a:rPr>
              <a:t>arrangements. In particular, the organization’s existing backup, disaster recovery,</a:t>
            </a:r>
          </a:p>
          <a:p>
            <a:r>
              <a:rPr lang="en-US" sz="1200" kern="1200" baseline="0" dirty="0">
                <a:solidFill>
                  <a:schemeClr val="tx1"/>
                </a:solidFill>
                <a:latin typeface="Arial" pitchFamily="-109" charset="0"/>
                <a:ea typeface="+mn-ea"/>
                <a:cs typeface="+mn-cs"/>
              </a:rPr>
              <a:t>and contingency planning, or lack thereof, will influence the choice of rating.</a:t>
            </a:r>
            <a:endParaRPr lang="en-US" dirty="0">
              <a:latin typeface="Times" pitchFamily="-109" charset="0"/>
            </a:endParaRPr>
          </a:p>
        </p:txBody>
      </p:sp>
    </p:spTree>
    <p:extLst>
      <p:ext uri="{BB962C8B-B14F-4D97-AF65-F5344CB8AC3E}">
        <p14:creationId xmlns:p14="http://schemas.microsoft.com/office/powerpoint/2010/main" val="27786728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CB36DAC-B571-5843-AF36-5F72F8484BA2}" type="slidenum">
              <a:rPr lang="en-AU"/>
              <a:pPr/>
              <a:t>29</a:t>
            </a:fld>
            <a:endParaRPr lang="en-AU"/>
          </a:p>
        </p:txBody>
      </p:sp>
      <p:sp>
        <p:nvSpPr>
          <p:cNvPr id="257026" name="Rectangle 2"/>
          <p:cNvSpPr>
            <a:spLocks noGrp="1" noRot="1" noChangeAspect="1" noChangeArrowheads="1" noTextEdit="1"/>
          </p:cNvSpPr>
          <p:nvPr>
            <p:ph type="sldImg"/>
          </p:nvPr>
        </p:nvSpPr>
        <p:spPr>
          <a:ln/>
        </p:spPr>
      </p:sp>
      <p:sp>
        <p:nvSpPr>
          <p:cNvPr id="25702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Once the likelihood and consequence</a:t>
            </a:r>
          </a:p>
          <a:p>
            <a:r>
              <a:rPr lang="en-US" sz="1200" kern="1200" baseline="0" dirty="0">
                <a:solidFill>
                  <a:schemeClr val="tx1"/>
                </a:solidFill>
                <a:latin typeface="Arial" pitchFamily="-109" charset="0"/>
                <a:ea typeface="+mn-ea"/>
                <a:cs typeface="+mn-cs"/>
              </a:rPr>
              <a:t>of each specific threat have been identified, a final </a:t>
            </a:r>
            <a:r>
              <a:rPr lang="en-US" sz="1200" b="1" kern="1200" baseline="0" dirty="0">
                <a:solidFill>
                  <a:schemeClr val="tx1"/>
                </a:solidFill>
                <a:latin typeface="Arial" pitchFamily="-109" charset="0"/>
                <a:ea typeface="+mn-ea"/>
                <a:cs typeface="+mn-cs"/>
              </a:rPr>
              <a:t>level of risk </a:t>
            </a:r>
            <a:r>
              <a:rPr lang="en-US" sz="1200" kern="1200" baseline="0" dirty="0">
                <a:solidFill>
                  <a:schemeClr val="tx1"/>
                </a:solidFill>
                <a:latin typeface="Arial" pitchFamily="-109" charset="0"/>
                <a:ea typeface="+mn-ea"/>
                <a:cs typeface="+mn-cs"/>
              </a:rPr>
              <a:t>can be assigned.</a:t>
            </a:r>
          </a:p>
          <a:p>
            <a:r>
              <a:rPr lang="en-US" sz="1200" kern="1200" baseline="0" dirty="0">
                <a:solidFill>
                  <a:schemeClr val="tx1"/>
                </a:solidFill>
                <a:latin typeface="Arial" pitchFamily="-109" charset="0"/>
                <a:ea typeface="+mn-ea"/>
                <a:cs typeface="+mn-cs"/>
              </a:rPr>
              <a:t>This is typically determined using a table that maps these values to a risk level,</a:t>
            </a:r>
          </a:p>
          <a:p>
            <a:r>
              <a:rPr lang="en-US" sz="1200" kern="1200" baseline="0" dirty="0">
                <a:solidFill>
                  <a:schemeClr val="tx1"/>
                </a:solidFill>
                <a:latin typeface="Arial" pitchFamily="-109" charset="0"/>
                <a:ea typeface="+mn-ea"/>
                <a:cs typeface="+mn-cs"/>
              </a:rPr>
              <a:t>such as those shown in Table 14.4. This table details the risk level assigned to each</a:t>
            </a:r>
          </a:p>
          <a:p>
            <a:r>
              <a:rPr lang="en-US" sz="1200" kern="1200" baseline="0" dirty="0">
                <a:solidFill>
                  <a:schemeClr val="tx1"/>
                </a:solidFill>
                <a:latin typeface="Arial" pitchFamily="-109" charset="0"/>
                <a:ea typeface="+mn-ea"/>
                <a:cs typeface="+mn-cs"/>
              </a:rPr>
              <a:t>combination. Such a table provides the qualitative equivalent of performing the</a:t>
            </a:r>
          </a:p>
          <a:p>
            <a:r>
              <a:rPr lang="en-US" sz="1200" kern="1200" baseline="0" dirty="0">
                <a:solidFill>
                  <a:schemeClr val="tx1"/>
                </a:solidFill>
                <a:latin typeface="Arial" pitchFamily="-109" charset="0"/>
                <a:ea typeface="+mn-ea"/>
                <a:cs typeface="+mn-cs"/>
              </a:rPr>
              <a:t>ideal risk calculation using quantitative values. It also indicates the interpretation</a:t>
            </a:r>
          </a:p>
          <a:p>
            <a:r>
              <a:rPr lang="en-US" sz="1200" kern="1200" baseline="0" dirty="0">
                <a:solidFill>
                  <a:schemeClr val="tx1"/>
                </a:solidFill>
                <a:latin typeface="Arial" pitchFamily="-109" charset="0"/>
                <a:ea typeface="+mn-ea"/>
                <a:cs typeface="+mn-cs"/>
              </a:rPr>
              <a:t>of these assigned levels.</a:t>
            </a:r>
            <a:endParaRPr lang="en-US" dirty="0">
              <a:latin typeface="Times" pitchFamily="-109" charset="0"/>
            </a:endParaRPr>
          </a:p>
        </p:txBody>
      </p:sp>
    </p:spTree>
    <p:extLst>
      <p:ext uri="{BB962C8B-B14F-4D97-AF65-F5344CB8AC3E}">
        <p14:creationId xmlns:p14="http://schemas.microsoft.com/office/powerpoint/2010/main" val="1596166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9DD721-8267-7249-85BA-C8B070D12B62}" type="slidenum">
              <a:rPr lang="en-AU"/>
              <a:pPr/>
              <a:t>3</a:t>
            </a:fld>
            <a:endParaRPr lang="en-AU"/>
          </a:p>
        </p:txBody>
      </p:sp>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p:txBody>
          <a:bodyPr/>
          <a:lstStyle/>
          <a:p>
            <a:r>
              <a:rPr lang="en-US" sz="1200" b="1" kern="1200" baseline="0" dirty="0">
                <a:solidFill>
                  <a:schemeClr val="tx1"/>
                </a:solidFill>
                <a:latin typeface="Arial" pitchFamily="-109" charset="0"/>
                <a:ea typeface="+mn-ea"/>
                <a:cs typeface="+mn-cs"/>
              </a:rPr>
              <a:t>IT security management </a:t>
            </a:r>
            <a:r>
              <a:rPr lang="en-US" sz="1200" b="0" kern="1200" baseline="0" dirty="0">
                <a:solidFill>
                  <a:schemeClr val="tx1"/>
                </a:solidFill>
                <a:latin typeface="Arial" pitchFamily="-109" charset="0"/>
                <a:ea typeface="+mn-ea"/>
                <a:cs typeface="+mn-cs"/>
              </a:rPr>
              <a:t>is the formal process of answering these questions, ensuring </a:t>
            </a:r>
            <a:r>
              <a:rPr lang="en-US" sz="1200" kern="1200" baseline="0" dirty="0">
                <a:solidFill>
                  <a:schemeClr val="tx1"/>
                </a:solidFill>
                <a:latin typeface="Arial" pitchFamily="-109" charset="0"/>
                <a:ea typeface="+mn-ea"/>
                <a:cs typeface="+mn-cs"/>
              </a:rPr>
              <a:t>that critical assets are sufficiently protected in a cost-effective manner. More specifically, IT security management consists of first determining a clear view of an organization’s IT security objectives and general risk profile. Next, an IT security </a:t>
            </a:r>
            <a:r>
              <a:rPr lang="en-US" sz="1200" b="1" kern="1200" baseline="0" dirty="0">
                <a:solidFill>
                  <a:schemeClr val="tx1"/>
                </a:solidFill>
                <a:latin typeface="Arial" pitchFamily="-109" charset="0"/>
                <a:ea typeface="+mn-ea"/>
                <a:cs typeface="+mn-cs"/>
              </a:rPr>
              <a:t>risk assessment </a:t>
            </a:r>
            <a:r>
              <a:rPr lang="en-US" sz="1200" kern="1200" baseline="0" dirty="0">
                <a:solidFill>
                  <a:schemeClr val="tx1"/>
                </a:solidFill>
                <a:latin typeface="Arial" pitchFamily="-109" charset="0"/>
                <a:ea typeface="+mn-ea"/>
                <a:cs typeface="+mn-cs"/>
              </a:rPr>
              <a:t>is needed for each asset in the organization that requires protection; this assessment must answer the three key questions listed above. It provides the information necessary to decide what management, operational, and technical controls are needed to either reduce the risks identified to an acceptable level or otherwise accept the resultant risk. This chapter will consider each of these items. The process continues by selecting suitable controls and then writing plans and procedures to ensure these necessary controls are implemented effectively. That implementation must be monitored to determine if the security objectives are met. The whole process must be iterated, and the plans and procedures kept up-to-date, because of the rapid rate of change in both the technology and the risk environment. We discuss the latter part of this process in Chapter 15. The following chapters, then, address specific control areas relating to physical security in Chapter 16, human factors in Chapter 17, and auditing in Chapter 18.</a:t>
            </a:r>
            <a:endParaRPr lang="en-US" dirty="0">
              <a:latin typeface="Times" pitchFamily="-109" charset="0"/>
            </a:endParaRPr>
          </a:p>
        </p:txBody>
      </p:sp>
    </p:spTree>
    <p:extLst>
      <p:ext uri="{BB962C8B-B14F-4D97-AF65-F5344CB8AC3E}">
        <p14:creationId xmlns:p14="http://schemas.microsoft.com/office/powerpoint/2010/main" val="40867820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DD31CB2-D42E-AC43-B86B-EF945D1C2C6C}" type="slidenum">
              <a:rPr lang="en-AU"/>
              <a:pPr/>
              <a:t>30</a:t>
            </a:fld>
            <a:endParaRPr lang="en-AU"/>
          </a:p>
        </p:txBody>
      </p:sp>
      <p:sp>
        <p:nvSpPr>
          <p:cNvPr id="259074" name="Rectangle 2"/>
          <p:cNvSpPr>
            <a:spLocks noGrp="1" noRot="1" noChangeAspect="1" noChangeArrowheads="1" noTextEdit="1"/>
          </p:cNvSpPr>
          <p:nvPr>
            <p:ph type="sldImg"/>
          </p:nvPr>
        </p:nvSpPr>
        <p:spPr>
          <a:ln/>
        </p:spPr>
      </p:sp>
      <p:sp>
        <p:nvSpPr>
          <p:cNvPr id="259075"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results of the risk analysis</a:t>
            </a:r>
          </a:p>
          <a:p>
            <a:r>
              <a:rPr lang="en-US" sz="1200" kern="1200" baseline="0" dirty="0">
                <a:solidFill>
                  <a:schemeClr val="tx1"/>
                </a:solidFill>
                <a:latin typeface="Arial" pitchFamily="-109" charset="0"/>
                <a:ea typeface="+mn-ea"/>
                <a:cs typeface="+mn-cs"/>
              </a:rPr>
              <a:t>process should be documented in a </a:t>
            </a:r>
            <a:r>
              <a:rPr lang="en-US" sz="1200" b="1" i="0" kern="1200" baseline="0" dirty="0">
                <a:solidFill>
                  <a:schemeClr val="tx1"/>
                </a:solidFill>
                <a:latin typeface="Arial" pitchFamily="-109" charset="0"/>
                <a:ea typeface="+mn-ea"/>
                <a:cs typeface="+mn-cs"/>
              </a:rPr>
              <a:t>risk register</a:t>
            </a:r>
            <a:r>
              <a:rPr lang="en-US" sz="1200" i="1" kern="1200" baseline="0" dirty="0">
                <a:solidFill>
                  <a:schemeClr val="tx1"/>
                </a:solidFill>
                <a:latin typeface="Arial" pitchFamily="-109" charset="0"/>
                <a:ea typeface="+mn-ea"/>
                <a:cs typeface="+mn-cs"/>
              </a:rPr>
              <a:t>. </a:t>
            </a:r>
            <a:r>
              <a:rPr lang="en-US" sz="1200" i="0" kern="1200" baseline="0" dirty="0">
                <a:solidFill>
                  <a:schemeClr val="tx1"/>
                </a:solidFill>
                <a:latin typeface="Arial" pitchFamily="-109" charset="0"/>
                <a:ea typeface="+mn-ea"/>
                <a:cs typeface="+mn-cs"/>
              </a:rPr>
              <a:t>This should include a summary</a:t>
            </a:r>
          </a:p>
          <a:p>
            <a:r>
              <a:rPr lang="en-US" sz="1200" kern="1200" baseline="0" dirty="0">
                <a:solidFill>
                  <a:schemeClr val="tx1"/>
                </a:solidFill>
                <a:latin typeface="Arial" pitchFamily="-109" charset="0"/>
                <a:ea typeface="+mn-ea"/>
                <a:cs typeface="+mn-cs"/>
              </a:rPr>
              <a:t>table such that shown in Table 14.5 . The risks are usually sorted in decreasing</a:t>
            </a:r>
          </a:p>
          <a:p>
            <a:r>
              <a:rPr lang="en-US" sz="1200" kern="1200" baseline="0" dirty="0">
                <a:solidFill>
                  <a:schemeClr val="tx1"/>
                </a:solidFill>
                <a:latin typeface="Arial" pitchFamily="-109" charset="0"/>
                <a:ea typeface="+mn-ea"/>
                <a:cs typeface="+mn-cs"/>
              </a:rPr>
              <a:t>order of level. This would be supported by details of how the various items</a:t>
            </a:r>
          </a:p>
          <a:p>
            <a:r>
              <a:rPr lang="en-US" sz="1200" kern="1200" baseline="0" dirty="0">
                <a:solidFill>
                  <a:schemeClr val="tx1"/>
                </a:solidFill>
                <a:latin typeface="Arial" pitchFamily="-109" charset="0"/>
                <a:ea typeface="+mn-ea"/>
                <a:cs typeface="+mn-cs"/>
              </a:rPr>
              <a:t>were determined, including the rationale, justification, and supporting evidence</a:t>
            </a:r>
          </a:p>
          <a:p>
            <a:r>
              <a:rPr lang="en-US" sz="1200" kern="1200" baseline="0" dirty="0">
                <a:solidFill>
                  <a:schemeClr val="tx1"/>
                </a:solidFill>
                <a:latin typeface="Arial" pitchFamily="-109" charset="0"/>
                <a:ea typeface="+mn-ea"/>
                <a:cs typeface="+mn-cs"/>
              </a:rPr>
              <a:t>used. The aim of this documentation is to provide senior management with</a:t>
            </a:r>
          </a:p>
          <a:p>
            <a:r>
              <a:rPr lang="en-US" sz="1200" kern="1200" baseline="0" dirty="0">
                <a:solidFill>
                  <a:schemeClr val="tx1"/>
                </a:solidFill>
                <a:latin typeface="Arial" pitchFamily="-109" charset="0"/>
                <a:ea typeface="+mn-ea"/>
                <a:cs typeface="+mn-cs"/>
              </a:rPr>
              <a:t>the information needed to make appropriate decisions as how to best manage</a:t>
            </a:r>
          </a:p>
          <a:p>
            <a:r>
              <a:rPr lang="en-US" sz="1200" kern="1200" baseline="0" dirty="0">
                <a:solidFill>
                  <a:schemeClr val="tx1"/>
                </a:solidFill>
                <a:latin typeface="Arial" pitchFamily="-109" charset="0"/>
                <a:ea typeface="+mn-ea"/>
                <a:cs typeface="+mn-cs"/>
              </a:rPr>
              <a:t>the identified risks. It also provides evidence that a formal risk assessment process</a:t>
            </a:r>
          </a:p>
          <a:p>
            <a:r>
              <a:rPr lang="en-US" sz="1200" kern="1200" baseline="0" dirty="0">
                <a:solidFill>
                  <a:schemeClr val="tx1"/>
                </a:solidFill>
                <a:latin typeface="Arial" pitchFamily="-109" charset="0"/>
                <a:ea typeface="+mn-ea"/>
                <a:cs typeface="+mn-cs"/>
              </a:rPr>
              <a:t>has been followed if needed, and a record of decisions made with the reasons for</a:t>
            </a:r>
          </a:p>
          <a:p>
            <a:r>
              <a:rPr lang="en-US" sz="1200" kern="1200" baseline="0" dirty="0">
                <a:solidFill>
                  <a:schemeClr val="tx1"/>
                </a:solidFill>
                <a:latin typeface="Arial" pitchFamily="-109" charset="0"/>
                <a:ea typeface="+mn-ea"/>
                <a:cs typeface="+mn-cs"/>
              </a:rPr>
              <a:t>those decisions.</a:t>
            </a:r>
          </a:p>
          <a:p>
            <a:endParaRPr lang="en-US" sz="1200"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Once the details of potentially significant risks are determined, management needs</a:t>
            </a:r>
          </a:p>
          <a:p>
            <a:r>
              <a:rPr lang="en-US" sz="1200" b="0" i="0" u="none" strike="noStrike" kern="1200" baseline="0" dirty="0">
                <a:solidFill>
                  <a:schemeClr val="tx1"/>
                </a:solidFill>
                <a:latin typeface="Arial" pitchFamily="-109" charset="0"/>
                <a:ea typeface="+mn-ea"/>
                <a:cs typeface="+mn-cs"/>
              </a:rPr>
              <a:t>to decide whether it needs to take action in response. This would take into account</a:t>
            </a:r>
          </a:p>
          <a:p>
            <a:r>
              <a:rPr lang="en-US" sz="1200" b="0" i="0" u="none" strike="noStrike" kern="1200" baseline="0" dirty="0">
                <a:solidFill>
                  <a:schemeClr val="tx1"/>
                </a:solidFill>
                <a:latin typeface="Arial" pitchFamily="-109" charset="0"/>
                <a:ea typeface="+mn-ea"/>
                <a:cs typeface="+mn-cs"/>
              </a:rPr>
              <a:t>the risk profile of the organization and its willingness to accept a certain level of</a:t>
            </a:r>
          </a:p>
          <a:p>
            <a:r>
              <a:rPr lang="en-US" sz="1200" b="0" i="0" u="none" strike="noStrike" kern="1200" baseline="0" dirty="0">
                <a:solidFill>
                  <a:schemeClr val="tx1"/>
                </a:solidFill>
                <a:latin typeface="Arial" pitchFamily="-109" charset="0"/>
                <a:ea typeface="+mn-ea"/>
                <a:cs typeface="+mn-cs"/>
              </a:rPr>
              <a:t>risk, as determined in the initial </a:t>
            </a:r>
            <a:r>
              <a:rPr lang="en-US" sz="1200" b="0" i="1" u="none" strike="noStrike" kern="1200" baseline="0" dirty="0">
                <a:solidFill>
                  <a:schemeClr val="tx1"/>
                </a:solidFill>
                <a:latin typeface="Arial" pitchFamily="-109" charset="0"/>
                <a:ea typeface="+mn-ea"/>
                <a:cs typeface="+mn-cs"/>
              </a:rPr>
              <a:t>establishing the context  </a:t>
            </a:r>
            <a:r>
              <a:rPr lang="en-US" sz="1200" b="0" i="0" u="none" strike="noStrike" kern="1200" baseline="0" dirty="0">
                <a:solidFill>
                  <a:schemeClr val="tx1"/>
                </a:solidFill>
                <a:latin typeface="Arial" pitchFamily="-109" charset="0"/>
                <a:ea typeface="+mn-ea"/>
                <a:cs typeface="+mn-cs"/>
              </a:rPr>
              <a:t>phase of this process. Those</a:t>
            </a:r>
          </a:p>
          <a:p>
            <a:r>
              <a:rPr lang="en-US" sz="1200" b="0" i="0" u="none" strike="noStrike" kern="1200" baseline="0" dirty="0">
                <a:solidFill>
                  <a:schemeClr val="tx1"/>
                </a:solidFill>
                <a:latin typeface="Arial" pitchFamily="-109" charset="0"/>
                <a:ea typeface="+mn-ea"/>
                <a:cs typeface="+mn-cs"/>
              </a:rPr>
              <a:t>items with risk levels below the acceptable level would usually be accepted with no</a:t>
            </a:r>
          </a:p>
          <a:p>
            <a:r>
              <a:rPr lang="en-US" sz="1200" b="0" i="0" u="none" strike="noStrike" kern="1200" baseline="0" dirty="0">
                <a:solidFill>
                  <a:schemeClr val="tx1"/>
                </a:solidFill>
                <a:latin typeface="Arial" pitchFamily="-109" charset="0"/>
                <a:ea typeface="+mn-ea"/>
                <a:cs typeface="+mn-cs"/>
              </a:rPr>
              <a:t>further action required. Those items with risks above this will need to be considered</a:t>
            </a:r>
          </a:p>
          <a:p>
            <a:r>
              <a:rPr lang="en-US" sz="1200" b="0" i="0" u="none" strike="noStrike" kern="1200" baseline="0" dirty="0">
                <a:solidFill>
                  <a:schemeClr val="tx1"/>
                </a:solidFill>
                <a:latin typeface="Arial" pitchFamily="-109" charset="0"/>
                <a:ea typeface="+mn-ea"/>
                <a:cs typeface="+mn-cs"/>
              </a:rPr>
              <a:t>for treatment.</a:t>
            </a:r>
            <a:endParaRPr lang="en-US" dirty="0">
              <a:latin typeface="Times" pitchFamily="-109" charset="0"/>
            </a:endParaRPr>
          </a:p>
        </p:txBody>
      </p:sp>
    </p:spTree>
    <p:extLst>
      <p:ext uri="{BB962C8B-B14F-4D97-AF65-F5344CB8AC3E}">
        <p14:creationId xmlns:p14="http://schemas.microsoft.com/office/powerpoint/2010/main" val="22364110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C0072E4-CEE0-8243-9F18-54663D645214}" type="slidenum">
              <a:rPr lang="en-AU"/>
              <a:pPr/>
              <a:t>31</a:t>
            </a:fld>
            <a:endParaRPr lang="en-AU"/>
          </a:p>
        </p:txBody>
      </p:sp>
      <p:sp>
        <p:nvSpPr>
          <p:cNvPr id="263170" name="Rectangle 2"/>
          <p:cNvSpPr>
            <a:spLocks noGrp="1" noRot="1" noChangeAspect="1" noChangeArrowheads="1" noTextEdit="1"/>
          </p:cNvSpPr>
          <p:nvPr>
            <p:ph type="sldImg"/>
          </p:nvPr>
        </p:nvSpPr>
        <p:spPr>
          <a:ln/>
        </p:spPr>
      </p:sp>
      <p:sp>
        <p:nvSpPr>
          <p:cNvPr id="263171"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Typically the risks with the higher ratings are those that need action most urgently.</a:t>
            </a:r>
          </a:p>
          <a:p>
            <a:r>
              <a:rPr lang="en-US" sz="1200" kern="1200" baseline="0" dirty="0">
                <a:solidFill>
                  <a:schemeClr val="tx1"/>
                </a:solidFill>
                <a:latin typeface="Arial" pitchFamily="-109" charset="0"/>
                <a:ea typeface="+mn-ea"/>
                <a:cs typeface="+mn-cs"/>
              </a:rPr>
              <a:t>However, it is likely that some risks will be easier, faster, and cheaper to address</a:t>
            </a:r>
          </a:p>
          <a:p>
            <a:r>
              <a:rPr lang="en-US" sz="1200" kern="1200" baseline="0" dirty="0">
                <a:solidFill>
                  <a:schemeClr val="tx1"/>
                </a:solidFill>
                <a:latin typeface="Arial" pitchFamily="-109" charset="0"/>
                <a:ea typeface="+mn-ea"/>
                <a:cs typeface="+mn-cs"/>
              </a:rPr>
              <a:t>than others. In the example risk register shown in Table 14.5, both risks were rated</a:t>
            </a:r>
          </a:p>
          <a:p>
            <a:r>
              <a:rPr lang="en-US" sz="1200" kern="1200" baseline="0" dirty="0">
                <a:solidFill>
                  <a:schemeClr val="tx1"/>
                </a:solidFill>
                <a:latin typeface="Arial" pitchFamily="-109" charset="0"/>
                <a:ea typeface="+mn-ea"/>
                <a:cs typeface="+mn-cs"/>
              </a:rPr>
              <a:t>High. Further investigation reveals that a relatively simple and cheap treatment</a:t>
            </a:r>
          </a:p>
          <a:p>
            <a:r>
              <a:rPr lang="en-US" sz="1200" kern="1200" baseline="0" dirty="0">
                <a:solidFill>
                  <a:schemeClr val="tx1"/>
                </a:solidFill>
                <a:latin typeface="Arial" pitchFamily="-109" charset="0"/>
                <a:ea typeface="+mn-ea"/>
                <a:cs typeface="+mn-cs"/>
              </a:rPr>
              <a:t>exists for the first risk by tightening the router configuration to further restrict possible</a:t>
            </a:r>
          </a:p>
          <a:p>
            <a:r>
              <a:rPr lang="en-US" sz="1200" kern="1200" baseline="0" dirty="0">
                <a:solidFill>
                  <a:schemeClr val="tx1"/>
                </a:solidFill>
                <a:latin typeface="Arial" pitchFamily="-109" charset="0"/>
                <a:ea typeface="+mn-ea"/>
                <a:cs typeface="+mn-cs"/>
              </a:rPr>
              <a:t>accesses. Treating the second risk requires developing a full disaster recovery</a:t>
            </a:r>
          </a:p>
          <a:p>
            <a:r>
              <a:rPr lang="en-US" sz="1200" kern="1200" baseline="0" dirty="0">
                <a:solidFill>
                  <a:schemeClr val="tx1"/>
                </a:solidFill>
                <a:latin typeface="Arial" pitchFamily="-109" charset="0"/>
                <a:ea typeface="+mn-ea"/>
                <a:cs typeface="+mn-cs"/>
              </a:rPr>
              <a:t>plan, a much slower and more costly process. Hence management would take the</a:t>
            </a:r>
          </a:p>
          <a:p>
            <a:r>
              <a:rPr lang="en-US" sz="1200" kern="1200" baseline="0" dirty="0">
                <a:solidFill>
                  <a:schemeClr val="tx1"/>
                </a:solidFill>
                <a:latin typeface="Arial" pitchFamily="-109" charset="0"/>
                <a:ea typeface="+mn-ea"/>
                <a:cs typeface="+mn-cs"/>
              </a:rPr>
              <a:t>simple action first to improve the organization’s overall risk profile as quickly as</a:t>
            </a:r>
          </a:p>
          <a:p>
            <a:r>
              <a:rPr lang="en-US" sz="1200" kern="1200" baseline="0" dirty="0">
                <a:solidFill>
                  <a:schemeClr val="tx1"/>
                </a:solidFill>
                <a:latin typeface="Arial" pitchFamily="-109" charset="0"/>
                <a:ea typeface="+mn-ea"/>
                <a:cs typeface="+mn-cs"/>
              </a:rPr>
              <a:t>possible. Management may even decide that for business reasons, given an overall</a:t>
            </a:r>
          </a:p>
          <a:p>
            <a:r>
              <a:rPr lang="en-US" sz="1200" kern="1200" baseline="0" dirty="0">
                <a:solidFill>
                  <a:schemeClr val="tx1"/>
                </a:solidFill>
                <a:latin typeface="Arial" pitchFamily="-109" charset="0"/>
                <a:ea typeface="+mn-ea"/>
                <a:cs typeface="+mn-cs"/>
              </a:rPr>
              <a:t>view of the organization, some risks with lower levels should be treated ahead of</a:t>
            </a:r>
          </a:p>
          <a:p>
            <a:r>
              <a:rPr lang="en-US" sz="1200" kern="1200" baseline="0" dirty="0">
                <a:solidFill>
                  <a:schemeClr val="tx1"/>
                </a:solidFill>
                <a:latin typeface="Arial" pitchFamily="-109" charset="0"/>
                <a:ea typeface="+mn-ea"/>
                <a:cs typeface="+mn-cs"/>
              </a:rPr>
              <a:t>other risks. This is a reflection of both limitations in the risk analysis process in the</a:t>
            </a:r>
          </a:p>
          <a:p>
            <a:r>
              <a:rPr lang="en-US" sz="1200" kern="1200" baseline="0" dirty="0">
                <a:solidFill>
                  <a:schemeClr val="tx1"/>
                </a:solidFill>
                <a:latin typeface="Arial" pitchFamily="-109" charset="0"/>
                <a:ea typeface="+mn-ea"/>
                <a:cs typeface="+mn-cs"/>
              </a:rPr>
              <a:t>range of ratings available and their interpretation, and of management’s perspective</a:t>
            </a:r>
          </a:p>
          <a:p>
            <a:r>
              <a:rPr lang="en-US" sz="1200" kern="1200" baseline="0" dirty="0">
                <a:solidFill>
                  <a:schemeClr val="tx1"/>
                </a:solidFill>
                <a:latin typeface="Arial" pitchFamily="-109" charset="0"/>
                <a:ea typeface="+mn-ea"/>
                <a:cs typeface="+mn-cs"/>
              </a:rPr>
              <a:t>of the organization as a whole.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Figure 14.5 indicates a range of possibilities for costs versus levels of risk.</a:t>
            </a:r>
          </a:p>
          <a:p>
            <a:r>
              <a:rPr lang="en-US" sz="1200" kern="1200" baseline="0" dirty="0">
                <a:solidFill>
                  <a:schemeClr val="tx1"/>
                </a:solidFill>
                <a:latin typeface="Arial" pitchFamily="-109" charset="0"/>
                <a:ea typeface="+mn-ea"/>
                <a:cs typeface="+mn-cs"/>
              </a:rPr>
              <a:t>If the cost of treatment is high, but the risk is low, then it is usually uneconomic</a:t>
            </a:r>
          </a:p>
          <a:p>
            <a:r>
              <a:rPr lang="en-US" sz="1200" kern="1200" baseline="0" dirty="0">
                <a:solidFill>
                  <a:schemeClr val="tx1"/>
                </a:solidFill>
                <a:latin typeface="Arial" pitchFamily="-109" charset="0"/>
                <a:ea typeface="+mn-ea"/>
                <a:cs typeface="+mn-cs"/>
              </a:rPr>
              <a:t>to proceed with such treatment. Alternatively, where the risk is high and the cost</a:t>
            </a:r>
          </a:p>
          <a:p>
            <a:r>
              <a:rPr lang="en-US" sz="1200" kern="1200" baseline="0" dirty="0">
                <a:solidFill>
                  <a:schemeClr val="tx1"/>
                </a:solidFill>
                <a:latin typeface="Arial" pitchFamily="-109" charset="0"/>
                <a:ea typeface="+mn-ea"/>
                <a:cs typeface="+mn-cs"/>
              </a:rPr>
              <a:t>comparatively low, treatment should occur. The most difficult area occurs between</a:t>
            </a:r>
          </a:p>
          <a:p>
            <a:r>
              <a:rPr lang="en-US" sz="1200" kern="1200" baseline="0" dirty="0">
                <a:solidFill>
                  <a:schemeClr val="tx1"/>
                </a:solidFill>
                <a:latin typeface="Arial" pitchFamily="-109" charset="0"/>
                <a:ea typeface="+mn-ea"/>
                <a:cs typeface="+mn-cs"/>
              </a:rPr>
              <a:t>these extremes. This is where management must make a business decision about the</a:t>
            </a:r>
          </a:p>
          <a:p>
            <a:r>
              <a:rPr lang="en-US" sz="1200" kern="1200" baseline="0" dirty="0">
                <a:solidFill>
                  <a:schemeClr val="tx1"/>
                </a:solidFill>
                <a:latin typeface="Arial" pitchFamily="-109" charset="0"/>
                <a:ea typeface="+mn-ea"/>
                <a:cs typeface="+mn-cs"/>
              </a:rPr>
              <a:t>most effective use of their available resources. This decision usually requires a more</a:t>
            </a:r>
          </a:p>
          <a:p>
            <a:r>
              <a:rPr lang="en-US" sz="1200" kern="1200" baseline="0" dirty="0">
                <a:solidFill>
                  <a:schemeClr val="tx1"/>
                </a:solidFill>
                <a:latin typeface="Arial" pitchFamily="-109" charset="0"/>
                <a:ea typeface="+mn-ea"/>
                <a:cs typeface="+mn-cs"/>
              </a:rPr>
              <a:t>detailed investigation of the treatment options.</a:t>
            </a:r>
          </a:p>
          <a:p>
            <a:endParaRPr lang="en-US" dirty="0">
              <a:latin typeface="Times" pitchFamily="-109" charset="0"/>
            </a:endParaRPr>
          </a:p>
        </p:txBody>
      </p:sp>
    </p:spTree>
    <p:extLst>
      <p:ext uri="{BB962C8B-B14F-4D97-AF65-F5344CB8AC3E}">
        <p14:creationId xmlns:p14="http://schemas.microsoft.com/office/powerpoint/2010/main" val="40884142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E673549-9BCB-EC49-B4FE-37163D9F3379}" type="slidenum">
              <a:rPr lang="en-AU"/>
              <a:pPr/>
              <a:t>32</a:t>
            </a:fld>
            <a:endParaRPr lang="en-AU"/>
          </a:p>
        </p:txBody>
      </p:sp>
      <p:sp>
        <p:nvSpPr>
          <p:cNvPr id="265218" name="Rectangle 2"/>
          <p:cNvSpPr>
            <a:spLocks noGrp="1" noRot="1" noChangeAspect="1" noChangeArrowheads="1" noTextEdit="1"/>
          </p:cNvSpPr>
          <p:nvPr>
            <p:ph type="sldImg"/>
          </p:nvPr>
        </p:nvSpPr>
        <p:spPr>
          <a:ln/>
        </p:spPr>
      </p:sp>
      <p:sp>
        <p:nvSpPr>
          <p:cNvPr id="26521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There are five broad alternatives</a:t>
            </a:r>
          </a:p>
          <a:p>
            <a:r>
              <a:rPr lang="en-US" sz="1200" kern="1200" baseline="0" dirty="0">
                <a:solidFill>
                  <a:schemeClr val="tx1"/>
                </a:solidFill>
                <a:latin typeface="Arial" pitchFamily="-109" charset="0"/>
                <a:ea typeface="+mn-ea"/>
                <a:cs typeface="+mn-cs"/>
              </a:rPr>
              <a:t>available to management for treating identified risks:</a:t>
            </a:r>
          </a:p>
          <a:p>
            <a:endParaRPr lang="en-US" sz="1200" kern="1200" baseline="0" dirty="0">
              <a:solidFill>
                <a:schemeClr val="tx1"/>
              </a:solidFill>
              <a:latin typeface="Arial" pitchFamily="-109" charset="0"/>
              <a:ea typeface="+mn-ea"/>
              <a:cs typeface="+mn-cs"/>
            </a:endParaRPr>
          </a:p>
          <a:p>
            <a:pPr>
              <a:buFont typeface="Arial"/>
              <a:buChar char="•"/>
            </a:pPr>
            <a:r>
              <a:rPr lang="en-US" sz="1200" b="1" kern="1200" baseline="0" dirty="0">
                <a:solidFill>
                  <a:schemeClr val="tx1"/>
                </a:solidFill>
                <a:latin typeface="Arial" pitchFamily="-109" charset="0"/>
                <a:ea typeface="+mn-ea"/>
                <a:cs typeface="+mn-cs"/>
              </a:rPr>
              <a:t> Risk acceptance: </a:t>
            </a:r>
            <a:r>
              <a:rPr lang="en-US" sz="1200" b="0" kern="1200" baseline="0" dirty="0">
                <a:solidFill>
                  <a:schemeClr val="tx1"/>
                </a:solidFill>
                <a:latin typeface="Arial" pitchFamily="-109" charset="0"/>
                <a:ea typeface="+mn-ea"/>
                <a:cs typeface="+mn-cs"/>
              </a:rPr>
              <a:t>Choosing to accept a risk level greater than normal for business</a:t>
            </a:r>
          </a:p>
          <a:p>
            <a:r>
              <a:rPr lang="en-US" sz="1200" kern="1200" baseline="0" dirty="0">
                <a:solidFill>
                  <a:schemeClr val="tx1"/>
                </a:solidFill>
                <a:latin typeface="Arial" pitchFamily="-109" charset="0"/>
                <a:ea typeface="+mn-ea"/>
                <a:cs typeface="+mn-cs"/>
              </a:rPr>
              <a:t>reasons. This is typically due to excessive cost or time needed to treat the</a:t>
            </a:r>
          </a:p>
          <a:p>
            <a:r>
              <a:rPr lang="en-US" sz="1200" kern="1200" baseline="0" dirty="0">
                <a:solidFill>
                  <a:schemeClr val="tx1"/>
                </a:solidFill>
                <a:latin typeface="Arial" pitchFamily="-109" charset="0"/>
                <a:ea typeface="+mn-ea"/>
                <a:cs typeface="+mn-cs"/>
              </a:rPr>
              <a:t>risk. Management must then accept responsibility for the consequences to the</a:t>
            </a:r>
          </a:p>
          <a:p>
            <a:r>
              <a:rPr lang="en-US" sz="1200" kern="1200" baseline="0" dirty="0">
                <a:solidFill>
                  <a:schemeClr val="tx1"/>
                </a:solidFill>
                <a:latin typeface="Arial" pitchFamily="-109" charset="0"/>
                <a:ea typeface="+mn-ea"/>
                <a:cs typeface="+mn-cs"/>
              </a:rPr>
              <a:t>organization should the risk eventuate.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Risk avoidance: </a:t>
            </a:r>
            <a:r>
              <a:rPr lang="en-US" sz="1200" b="0" kern="1200" baseline="0" dirty="0">
                <a:solidFill>
                  <a:schemeClr val="tx1"/>
                </a:solidFill>
                <a:latin typeface="Arial" pitchFamily="-109" charset="0"/>
                <a:ea typeface="+mn-ea"/>
                <a:cs typeface="+mn-cs"/>
              </a:rPr>
              <a:t>Not proceeding with the activity or system that creates this</a:t>
            </a:r>
          </a:p>
          <a:p>
            <a:r>
              <a:rPr lang="en-US" sz="1200" kern="1200" baseline="0" dirty="0">
                <a:solidFill>
                  <a:schemeClr val="tx1"/>
                </a:solidFill>
                <a:latin typeface="Arial" pitchFamily="-109" charset="0"/>
                <a:ea typeface="+mn-ea"/>
                <a:cs typeface="+mn-cs"/>
              </a:rPr>
              <a:t>risk. This usually results in loss of convenience or ability to perform some</a:t>
            </a:r>
          </a:p>
          <a:p>
            <a:r>
              <a:rPr lang="en-US" sz="1200" kern="1200" baseline="0" dirty="0">
                <a:solidFill>
                  <a:schemeClr val="tx1"/>
                </a:solidFill>
                <a:latin typeface="Arial" pitchFamily="-109" charset="0"/>
                <a:ea typeface="+mn-ea"/>
                <a:cs typeface="+mn-cs"/>
              </a:rPr>
              <a:t>function that is useful to the organization. The loss of this capability is traded</a:t>
            </a:r>
          </a:p>
          <a:p>
            <a:r>
              <a:rPr lang="en-US" sz="1200" kern="1200" baseline="0" dirty="0">
                <a:solidFill>
                  <a:schemeClr val="tx1"/>
                </a:solidFill>
                <a:latin typeface="Arial" pitchFamily="-109" charset="0"/>
                <a:ea typeface="+mn-ea"/>
                <a:cs typeface="+mn-cs"/>
              </a:rPr>
              <a:t>off against the reduced risk profile.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Risk transfer: </a:t>
            </a:r>
            <a:r>
              <a:rPr lang="en-US" sz="1200" b="0" kern="1200" baseline="0" dirty="0">
                <a:solidFill>
                  <a:schemeClr val="tx1"/>
                </a:solidFill>
                <a:latin typeface="Arial" pitchFamily="-109" charset="0"/>
                <a:ea typeface="+mn-ea"/>
                <a:cs typeface="+mn-cs"/>
              </a:rPr>
              <a:t>Sharing responsibility for the risk with a third party. This is</a:t>
            </a:r>
          </a:p>
          <a:p>
            <a:r>
              <a:rPr lang="en-US" sz="1200" kern="1200" baseline="0" dirty="0">
                <a:solidFill>
                  <a:schemeClr val="tx1"/>
                </a:solidFill>
                <a:latin typeface="Arial" pitchFamily="-109" charset="0"/>
                <a:ea typeface="+mn-ea"/>
                <a:cs typeface="+mn-cs"/>
              </a:rPr>
              <a:t>typically achieved by taking out insurance against the risk occurring, by entering</a:t>
            </a:r>
          </a:p>
          <a:p>
            <a:r>
              <a:rPr lang="en-US" sz="1200" kern="1200" baseline="0" dirty="0">
                <a:solidFill>
                  <a:schemeClr val="tx1"/>
                </a:solidFill>
                <a:latin typeface="Arial" pitchFamily="-109" charset="0"/>
                <a:ea typeface="+mn-ea"/>
                <a:cs typeface="+mn-cs"/>
              </a:rPr>
              <a:t>into a contract with another organization, or by using partnership or joint</a:t>
            </a:r>
          </a:p>
          <a:p>
            <a:r>
              <a:rPr lang="en-US" sz="1200" kern="1200" baseline="0" dirty="0">
                <a:solidFill>
                  <a:schemeClr val="tx1"/>
                </a:solidFill>
                <a:latin typeface="Arial" pitchFamily="-109" charset="0"/>
                <a:ea typeface="+mn-ea"/>
                <a:cs typeface="+mn-cs"/>
              </a:rPr>
              <a:t>venture structures to share the risks and costs should the threat eventuate.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Reduce consequence: </a:t>
            </a:r>
            <a:r>
              <a:rPr lang="en-US" sz="1200" b="0" kern="1200" baseline="0" dirty="0">
                <a:solidFill>
                  <a:schemeClr val="tx1"/>
                </a:solidFill>
                <a:latin typeface="Arial" pitchFamily="-109" charset="0"/>
                <a:ea typeface="+mn-ea"/>
                <a:cs typeface="+mn-cs"/>
              </a:rPr>
              <a:t>By modifying the structure or use of the assets at risk</a:t>
            </a:r>
          </a:p>
          <a:p>
            <a:r>
              <a:rPr lang="en-US" sz="1200" kern="1200" baseline="0" dirty="0">
                <a:solidFill>
                  <a:schemeClr val="tx1"/>
                </a:solidFill>
                <a:latin typeface="Arial" pitchFamily="-109" charset="0"/>
                <a:ea typeface="+mn-ea"/>
                <a:cs typeface="+mn-cs"/>
              </a:rPr>
              <a:t>to reduce the impact on the organization should the risk occur. This could</a:t>
            </a:r>
          </a:p>
          <a:p>
            <a:r>
              <a:rPr lang="en-US" sz="1200" kern="1200" baseline="0" dirty="0">
                <a:solidFill>
                  <a:schemeClr val="tx1"/>
                </a:solidFill>
                <a:latin typeface="Arial" pitchFamily="-109" charset="0"/>
                <a:ea typeface="+mn-ea"/>
                <a:cs typeface="+mn-cs"/>
              </a:rPr>
              <a:t>be achieved by implementing controls to enable the organization to quickly</a:t>
            </a:r>
          </a:p>
          <a:p>
            <a:r>
              <a:rPr lang="en-US" sz="1200" kern="1200" baseline="0" dirty="0">
                <a:solidFill>
                  <a:schemeClr val="tx1"/>
                </a:solidFill>
                <a:latin typeface="Arial" pitchFamily="-109" charset="0"/>
                <a:ea typeface="+mn-ea"/>
                <a:cs typeface="+mn-cs"/>
              </a:rPr>
              <a:t>recover should the risk occur. Examples include implementing an off-site</a:t>
            </a:r>
          </a:p>
          <a:p>
            <a:r>
              <a:rPr lang="en-US" sz="1200" kern="1200" baseline="0" dirty="0">
                <a:solidFill>
                  <a:schemeClr val="tx1"/>
                </a:solidFill>
                <a:latin typeface="Arial" pitchFamily="-109" charset="0"/>
                <a:ea typeface="+mn-ea"/>
                <a:cs typeface="+mn-cs"/>
              </a:rPr>
              <a:t>backup process, developing a disaster recovery plan, or arranging for data and</a:t>
            </a:r>
          </a:p>
          <a:p>
            <a:r>
              <a:rPr lang="en-US" sz="1200" kern="1200" baseline="0" dirty="0">
                <a:solidFill>
                  <a:schemeClr val="tx1"/>
                </a:solidFill>
                <a:latin typeface="Arial" pitchFamily="-109" charset="0"/>
                <a:ea typeface="+mn-ea"/>
                <a:cs typeface="+mn-cs"/>
              </a:rPr>
              <a:t>processing to be replicated over multiple sites.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Reduce likelihood: </a:t>
            </a:r>
            <a:r>
              <a:rPr lang="en-US" sz="1200" b="0" kern="1200" baseline="0" dirty="0">
                <a:solidFill>
                  <a:schemeClr val="tx1"/>
                </a:solidFill>
                <a:latin typeface="Arial" pitchFamily="-109" charset="0"/>
                <a:ea typeface="+mn-ea"/>
                <a:cs typeface="+mn-cs"/>
              </a:rPr>
              <a:t>By implementing suitable controls to lower the chance of</a:t>
            </a:r>
          </a:p>
          <a:p>
            <a:r>
              <a:rPr lang="en-US" sz="1200" kern="1200" baseline="0" dirty="0">
                <a:solidFill>
                  <a:schemeClr val="tx1"/>
                </a:solidFill>
                <a:latin typeface="Arial" pitchFamily="-109" charset="0"/>
                <a:ea typeface="+mn-ea"/>
                <a:cs typeface="+mn-cs"/>
              </a:rPr>
              <a:t>the vulnerability being exploited. These could include technical or administrative</a:t>
            </a:r>
          </a:p>
          <a:p>
            <a:r>
              <a:rPr lang="en-US" sz="1200" kern="1200" baseline="0" dirty="0">
                <a:solidFill>
                  <a:schemeClr val="tx1"/>
                </a:solidFill>
                <a:latin typeface="Arial" pitchFamily="-109" charset="0"/>
                <a:ea typeface="+mn-ea"/>
                <a:cs typeface="+mn-cs"/>
              </a:rPr>
              <a:t>controls such as deploying firewalls and access tokens, or procedures such</a:t>
            </a:r>
          </a:p>
          <a:p>
            <a:r>
              <a:rPr lang="en-US" sz="1200" kern="1200" baseline="0" dirty="0">
                <a:solidFill>
                  <a:schemeClr val="tx1"/>
                </a:solidFill>
                <a:latin typeface="Arial" pitchFamily="-109" charset="0"/>
                <a:ea typeface="+mn-ea"/>
                <a:cs typeface="+mn-cs"/>
              </a:rPr>
              <a:t>as password complexity and change policies. Such controls aim to improve the</a:t>
            </a:r>
          </a:p>
          <a:p>
            <a:r>
              <a:rPr lang="en-US" sz="1200" kern="1200" baseline="0" dirty="0">
                <a:solidFill>
                  <a:schemeClr val="tx1"/>
                </a:solidFill>
                <a:latin typeface="Arial" pitchFamily="-109" charset="0"/>
                <a:ea typeface="+mn-ea"/>
                <a:cs typeface="+mn-cs"/>
              </a:rPr>
              <a:t>security of the asset, making it more difficult for an attack to succeed by reducing the</a:t>
            </a:r>
          </a:p>
          <a:p>
            <a:r>
              <a:rPr lang="en-US" sz="1200" kern="1200" baseline="0" dirty="0">
                <a:solidFill>
                  <a:schemeClr val="tx1"/>
                </a:solidFill>
                <a:latin typeface="Arial" pitchFamily="-109" charset="0"/>
                <a:ea typeface="+mn-ea"/>
                <a:cs typeface="+mn-cs"/>
              </a:rPr>
              <a:t>vulnerability of the asset.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If either of the last two options is chosen, then possible treatment controls</a:t>
            </a:r>
          </a:p>
          <a:p>
            <a:r>
              <a:rPr lang="en-US" sz="1200" kern="1200" baseline="0" dirty="0">
                <a:solidFill>
                  <a:schemeClr val="tx1"/>
                </a:solidFill>
                <a:latin typeface="Arial" pitchFamily="-109" charset="0"/>
                <a:ea typeface="+mn-ea"/>
                <a:cs typeface="+mn-cs"/>
              </a:rPr>
              <a:t>need to be selected and their cost effectiveness evaluated. There is a wide range</a:t>
            </a:r>
          </a:p>
          <a:p>
            <a:r>
              <a:rPr lang="en-US" sz="1200" kern="1200" baseline="0" dirty="0">
                <a:solidFill>
                  <a:schemeClr val="tx1"/>
                </a:solidFill>
                <a:latin typeface="Arial" pitchFamily="-109" charset="0"/>
                <a:ea typeface="+mn-ea"/>
                <a:cs typeface="+mn-cs"/>
              </a:rPr>
              <a:t>of available management, operational, and technical controls that may be used.</a:t>
            </a:r>
          </a:p>
          <a:p>
            <a:r>
              <a:rPr lang="en-US" sz="1200" kern="1200" baseline="0" dirty="0">
                <a:solidFill>
                  <a:schemeClr val="tx1"/>
                </a:solidFill>
                <a:latin typeface="Arial" pitchFamily="-109" charset="0"/>
                <a:ea typeface="+mn-ea"/>
                <a:cs typeface="+mn-cs"/>
              </a:rPr>
              <a:t>These would be surveyed to select those that might address the identified threat</a:t>
            </a:r>
          </a:p>
          <a:p>
            <a:r>
              <a:rPr lang="en-US" sz="1200" kern="1200" baseline="0" dirty="0">
                <a:solidFill>
                  <a:schemeClr val="tx1"/>
                </a:solidFill>
                <a:latin typeface="Arial" pitchFamily="-109" charset="0"/>
                <a:ea typeface="+mn-ea"/>
                <a:cs typeface="+mn-cs"/>
              </a:rPr>
              <a:t>most effectively and to evaluate the cost to implement against the benefit gained.</a:t>
            </a:r>
          </a:p>
          <a:p>
            <a:r>
              <a:rPr lang="en-US" sz="1200" kern="1200" baseline="0" dirty="0">
                <a:solidFill>
                  <a:schemeClr val="tx1"/>
                </a:solidFill>
                <a:latin typeface="Arial" pitchFamily="-109" charset="0"/>
                <a:ea typeface="+mn-ea"/>
                <a:cs typeface="+mn-cs"/>
              </a:rPr>
              <a:t>Management would then choose among the options as to which should be adopted</a:t>
            </a:r>
          </a:p>
          <a:p>
            <a:r>
              <a:rPr lang="en-US" sz="1200" kern="1200" baseline="0" dirty="0">
                <a:solidFill>
                  <a:schemeClr val="tx1"/>
                </a:solidFill>
                <a:latin typeface="Arial" pitchFamily="-109" charset="0"/>
                <a:ea typeface="+mn-ea"/>
                <a:cs typeface="+mn-cs"/>
              </a:rPr>
              <a:t>and plan for their implementation. We introduce the range of controls often used</a:t>
            </a:r>
          </a:p>
          <a:p>
            <a:r>
              <a:rPr lang="en-US" sz="1200" kern="1200" baseline="0" dirty="0">
                <a:solidFill>
                  <a:schemeClr val="tx1"/>
                </a:solidFill>
                <a:latin typeface="Arial" pitchFamily="-109" charset="0"/>
                <a:ea typeface="+mn-ea"/>
                <a:cs typeface="+mn-cs"/>
              </a:rPr>
              <a:t>and the use of security plans and policies in Chapter 15 and provide further details</a:t>
            </a:r>
          </a:p>
          <a:p>
            <a:r>
              <a:rPr lang="en-US" sz="1200" kern="1200" baseline="0" dirty="0">
                <a:solidFill>
                  <a:schemeClr val="tx1"/>
                </a:solidFill>
                <a:latin typeface="Arial" pitchFamily="-109" charset="0"/>
                <a:ea typeface="+mn-ea"/>
                <a:cs typeface="+mn-cs"/>
              </a:rPr>
              <a:t>of some specific control areas in Chapters 16 – 18 .</a:t>
            </a:r>
            <a:endParaRPr lang="en-US" dirty="0">
              <a:latin typeface="Times" pitchFamily="-109" charset="0"/>
            </a:endParaRPr>
          </a:p>
        </p:txBody>
      </p:sp>
    </p:spTree>
    <p:extLst>
      <p:ext uri="{BB962C8B-B14F-4D97-AF65-F5344CB8AC3E}">
        <p14:creationId xmlns:p14="http://schemas.microsoft.com/office/powerpoint/2010/main" val="31151806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84609B-3CE4-6A4B-8D41-3D9B28ADEBED}" type="slidenum">
              <a:rPr lang="en-AU"/>
              <a:pPr/>
              <a:t>33</a:t>
            </a:fld>
            <a:endParaRPr lang="en-AU"/>
          </a:p>
        </p:txBody>
      </p:sp>
      <p:sp>
        <p:nvSpPr>
          <p:cNvPr id="267266" name="Rectangle 2"/>
          <p:cNvSpPr>
            <a:spLocks noGrp="1" noRot="1" noChangeAspect="1" noChangeArrowheads="1" noTextEdit="1"/>
          </p:cNvSpPr>
          <p:nvPr>
            <p:ph type="sldImg"/>
          </p:nvPr>
        </p:nvSpPr>
        <p:spPr>
          <a:ln/>
        </p:spPr>
      </p:sp>
      <p:sp>
        <p:nvSpPr>
          <p:cNvPr id="26726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A case study involving the operations of a fictional company Silver Star Mines illustrates</a:t>
            </a:r>
          </a:p>
          <a:p>
            <a:r>
              <a:rPr lang="en-US" sz="1200" kern="1200" baseline="0" dirty="0">
                <a:solidFill>
                  <a:schemeClr val="tx1"/>
                </a:solidFill>
                <a:latin typeface="Arial" pitchFamily="-109" charset="0"/>
                <a:ea typeface="+mn-ea"/>
                <a:cs typeface="+mn-cs"/>
              </a:rPr>
              <a:t>this risk assessment process. Silver Star Mines is the local operations of a large global</a:t>
            </a:r>
          </a:p>
          <a:p>
            <a:r>
              <a:rPr lang="en-US" sz="1200" kern="1200" baseline="0" dirty="0">
                <a:solidFill>
                  <a:schemeClr val="tx1"/>
                </a:solidFill>
                <a:latin typeface="Arial" pitchFamily="-109" charset="0"/>
                <a:ea typeface="+mn-ea"/>
                <a:cs typeface="+mn-cs"/>
              </a:rPr>
              <a:t>mining company. It has a large IT infrastructure used by numerous business areas.</a:t>
            </a:r>
          </a:p>
          <a:p>
            <a:r>
              <a:rPr lang="en-US" sz="1200" kern="1200" baseline="0" dirty="0">
                <a:solidFill>
                  <a:schemeClr val="tx1"/>
                </a:solidFill>
                <a:latin typeface="Arial" pitchFamily="-109" charset="0"/>
                <a:ea typeface="+mn-ea"/>
                <a:cs typeface="+mn-cs"/>
              </a:rPr>
              <a:t>Its network includes a variety of servers, executing a range of application software</a:t>
            </a:r>
          </a:p>
          <a:p>
            <a:r>
              <a:rPr lang="en-US" sz="1200" kern="1200" baseline="0" dirty="0">
                <a:solidFill>
                  <a:schemeClr val="tx1"/>
                </a:solidFill>
                <a:latin typeface="Arial" pitchFamily="-109" charset="0"/>
                <a:ea typeface="+mn-ea"/>
                <a:cs typeface="+mn-cs"/>
              </a:rPr>
              <a:t>typical of organizations of its size. It also uses applications that are far less common,</a:t>
            </a:r>
          </a:p>
          <a:p>
            <a:r>
              <a:rPr lang="en-US" sz="1200" kern="1200" baseline="0" dirty="0">
                <a:solidFill>
                  <a:schemeClr val="tx1"/>
                </a:solidFill>
                <a:latin typeface="Arial" pitchFamily="-109" charset="0"/>
                <a:ea typeface="+mn-ea"/>
                <a:cs typeface="+mn-cs"/>
              </a:rPr>
              <a:t>some of which directly relate to the health and safety of those working in the mine.</a:t>
            </a:r>
          </a:p>
          <a:p>
            <a:r>
              <a:rPr lang="en-US" sz="1200" kern="1200" baseline="0" dirty="0">
                <a:solidFill>
                  <a:schemeClr val="tx1"/>
                </a:solidFill>
                <a:latin typeface="Arial" pitchFamily="-109" charset="0"/>
                <a:ea typeface="+mn-ea"/>
                <a:cs typeface="+mn-cs"/>
              </a:rPr>
              <a:t>Many of these systems used to be isolated, with no network connections among them.</a:t>
            </a:r>
          </a:p>
          <a:p>
            <a:r>
              <a:rPr lang="en-US" sz="1200" kern="1200" baseline="0" dirty="0">
                <a:solidFill>
                  <a:schemeClr val="tx1"/>
                </a:solidFill>
                <a:latin typeface="Arial" pitchFamily="-109" charset="0"/>
                <a:ea typeface="+mn-ea"/>
                <a:cs typeface="+mn-cs"/>
              </a:rPr>
              <a:t>In recent years, they have been connected together and connected to the company’s</a:t>
            </a:r>
          </a:p>
          <a:p>
            <a:r>
              <a:rPr lang="en-US" sz="1200" kern="1200" baseline="0" dirty="0">
                <a:solidFill>
                  <a:schemeClr val="tx1"/>
                </a:solidFill>
                <a:latin typeface="Arial" pitchFamily="-109" charset="0"/>
                <a:ea typeface="+mn-ea"/>
                <a:cs typeface="+mn-cs"/>
              </a:rPr>
              <a:t>intranet to provide better management capabilities. However, this means they are</a:t>
            </a:r>
          </a:p>
          <a:p>
            <a:r>
              <a:rPr lang="en-US" sz="1200" kern="1200" baseline="0" dirty="0">
                <a:solidFill>
                  <a:schemeClr val="tx1"/>
                </a:solidFill>
                <a:latin typeface="Arial" pitchFamily="-109" charset="0"/>
                <a:ea typeface="+mn-ea"/>
                <a:cs typeface="+mn-cs"/>
              </a:rPr>
              <a:t>now potentially accessible from the Internet, which has greatly increased the risks to</a:t>
            </a:r>
          </a:p>
          <a:p>
            <a:r>
              <a:rPr lang="en-US" sz="1200" kern="1200" baseline="0" dirty="0">
                <a:solidFill>
                  <a:schemeClr val="tx1"/>
                </a:solidFill>
                <a:latin typeface="Arial" pitchFamily="-109" charset="0"/>
                <a:ea typeface="+mn-ea"/>
                <a:cs typeface="+mn-cs"/>
              </a:rPr>
              <a:t>these systems.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 security analyst was contracted to provide an initial review of the company’s</a:t>
            </a:r>
          </a:p>
          <a:p>
            <a:r>
              <a:rPr lang="en-US" sz="1200" kern="1200" baseline="0" dirty="0">
                <a:solidFill>
                  <a:schemeClr val="tx1"/>
                </a:solidFill>
                <a:latin typeface="Arial" pitchFamily="-109" charset="0"/>
                <a:ea typeface="+mn-ea"/>
                <a:cs typeface="+mn-cs"/>
              </a:rPr>
              <a:t>risk profile and to recommend further action for improvement. Following</a:t>
            </a:r>
          </a:p>
          <a:p>
            <a:r>
              <a:rPr lang="en-US" sz="1200" kern="1200" baseline="0" dirty="0">
                <a:solidFill>
                  <a:schemeClr val="tx1"/>
                </a:solidFill>
                <a:latin typeface="Arial" pitchFamily="-109" charset="0"/>
                <a:ea typeface="+mn-ea"/>
                <a:cs typeface="+mn-cs"/>
              </a:rPr>
              <a:t>initial discussion with company management, a decision was made to adopt a</a:t>
            </a:r>
          </a:p>
          <a:p>
            <a:r>
              <a:rPr lang="en-US" sz="1200" i="1" kern="1200" baseline="0" dirty="0">
                <a:solidFill>
                  <a:schemeClr val="tx1"/>
                </a:solidFill>
                <a:latin typeface="Arial" pitchFamily="-109" charset="0"/>
                <a:ea typeface="+mn-ea"/>
                <a:cs typeface="+mn-cs"/>
              </a:rPr>
              <a:t>combined approach </a:t>
            </a:r>
            <a:r>
              <a:rPr lang="en-US" sz="1200" i="0" kern="1200" baseline="0" dirty="0">
                <a:solidFill>
                  <a:schemeClr val="tx1"/>
                </a:solidFill>
                <a:latin typeface="Arial" pitchFamily="-109" charset="0"/>
                <a:ea typeface="+mn-ea"/>
                <a:cs typeface="+mn-cs"/>
              </a:rPr>
              <a:t>to security management. This requires the adoption of suitable</a:t>
            </a:r>
          </a:p>
          <a:p>
            <a:r>
              <a:rPr lang="en-US" sz="1200" kern="1200" baseline="0" dirty="0">
                <a:solidFill>
                  <a:schemeClr val="tx1"/>
                </a:solidFill>
                <a:latin typeface="Arial" pitchFamily="-109" charset="0"/>
                <a:ea typeface="+mn-ea"/>
                <a:cs typeface="+mn-cs"/>
              </a:rPr>
              <a:t>baselines standards by the company’s IT support group for their systems.</a:t>
            </a:r>
          </a:p>
          <a:p>
            <a:r>
              <a:rPr lang="en-US" sz="1200" kern="1200" baseline="0" dirty="0">
                <a:solidFill>
                  <a:schemeClr val="tx1"/>
                </a:solidFill>
                <a:latin typeface="Arial" pitchFamily="-109" charset="0"/>
                <a:ea typeface="+mn-ea"/>
                <a:cs typeface="+mn-cs"/>
              </a:rPr>
              <a:t>Meanwhile, the analyst was asked to conduct a preliminary formal assessment of</a:t>
            </a:r>
          </a:p>
          <a:p>
            <a:r>
              <a:rPr lang="en-US" sz="1200" kern="1200" baseline="0" dirty="0">
                <a:solidFill>
                  <a:schemeClr val="tx1"/>
                </a:solidFill>
                <a:latin typeface="Arial" pitchFamily="-109" charset="0"/>
                <a:ea typeface="+mn-ea"/>
                <a:cs typeface="+mn-cs"/>
              </a:rPr>
              <a:t>the key IT systems to identify those most at risk, which management could then</a:t>
            </a:r>
          </a:p>
          <a:p>
            <a:r>
              <a:rPr lang="en-US" sz="1200" kern="1200" baseline="0" dirty="0">
                <a:solidFill>
                  <a:schemeClr val="tx1"/>
                </a:solidFill>
                <a:latin typeface="Arial" pitchFamily="-109" charset="0"/>
                <a:ea typeface="+mn-ea"/>
                <a:cs typeface="+mn-cs"/>
              </a:rPr>
              <a:t>consider for treatment.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first step was to determine the context for the risk assessment. Being in</a:t>
            </a:r>
          </a:p>
          <a:p>
            <a:r>
              <a:rPr lang="en-US" sz="1200" kern="1200" baseline="0" dirty="0">
                <a:solidFill>
                  <a:schemeClr val="tx1"/>
                </a:solidFill>
                <a:latin typeface="Arial" pitchFamily="-109" charset="0"/>
                <a:ea typeface="+mn-ea"/>
                <a:cs typeface="+mn-cs"/>
              </a:rPr>
              <a:t>the mining industry sector places the company at the less risky end of the spectrum,</a:t>
            </a:r>
          </a:p>
          <a:p>
            <a:r>
              <a:rPr lang="en-US" sz="1200" kern="1200" baseline="0" dirty="0">
                <a:solidFill>
                  <a:schemeClr val="tx1"/>
                </a:solidFill>
                <a:latin typeface="Arial" pitchFamily="-109" charset="0"/>
                <a:ea typeface="+mn-ea"/>
                <a:cs typeface="+mn-cs"/>
              </a:rPr>
              <a:t>and consequently less likely to be specifically targeted. Silver Star Mines is part</a:t>
            </a:r>
          </a:p>
          <a:p>
            <a:r>
              <a:rPr lang="en-US" sz="1200" kern="1200" baseline="0" dirty="0">
                <a:solidFill>
                  <a:schemeClr val="tx1"/>
                </a:solidFill>
                <a:latin typeface="Arial" pitchFamily="-109" charset="0"/>
                <a:ea typeface="+mn-ea"/>
                <a:cs typeface="+mn-cs"/>
              </a:rPr>
              <a:t>of a large organization and hence is subject to legal requirements for occupational</a:t>
            </a:r>
          </a:p>
          <a:p>
            <a:r>
              <a:rPr lang="en-US" sz="1200" kern="1200" baseline="0" dirty="0">
                <a:solidFill>
                  <a:schemeClr val="tx1"/>
                </a:solidFill>
                <a:latin typeface="Arial" pitchFamily="-109" charset="0"/>
                <a:ea typeface="+mn-ea"/>
                <a:cs typeface="+mn-cs"/>
              </a:rPr>
              <a:t>health and safety and is answerable to its shareholders. Thus management decided</a:t>
            </a:r>
          </a:p>
          <a:p>
            <a:r>
              <a:rPr lang="en-US" sz="1200" kern="1200" baseline="0" dirty="0">
                <a:solidFill>
                  <a:schemeClr val="tx1"/>
                </a:solidFill>
                <a:latin typeface="Arial" pitchFamily="-109" charset="0"/>
                <a:ea typeface="+mn-ea"/>
                <a:cs typeface="+mn-cs"/>
              </a:rPr>
              <a:t>that it wished to accept only moderate or lower risks in general. The boundaries</a:t>
            </a:r>
          </a:p>
          <a:p>
            <a:r>
              <a:rPr lang="en-US" sz="1200" kern="1200" baseline="0" dirty="0">
                <a:solidFill>
                  <a:schemeClr val="tx1"/>
                </a:solidFill>
                <a:latin typeface="Arial" pitchFamily="-109" charset="0"/>
                <a:ea typeface="+mn-ea"/>
                <a:cs typeface="+mn-cs"/>
              </a:rPr>
              <a:t>for this risk assessment were specified to include only the systems under the direct</a:t>
            </a:r>
          </a:p>
          <a:p>
            <a:r>
              <a:rPr lang="en-US" sz="1200" kern="1200" baseline="0" dirty="0">
                <a:solidFill>
                  <a:schemeClr val="tx1"/>
                </a:solidFill>
                <a:latin typeface="Arial" pitchFamily="-109" charset="0"/>
                <a:ea typeface="+mn-ea"/>
                <a:cs typeface="+mn-cs"/>
              </a:rPr>
              <a:t>control of the Silver Star Mines operations. This excluded the wider company</a:t>
            </a:r>
          </a:p>
          <a:p>
            <a:r>
              <a:rPr lang="en-US" sz="1200" kern="1200" baseline="0" dirty="0">
                <a:solidFill>
                  <a:schemeClr val="tx1"/>
                </a:solidFill>
                <a:latin typeface="Arial" pitchFamily="-109" charset="0"/>
                <a:ea typeface="+mn-ea"/>
                <a:cs typeface="+mn-cs"/>
              </a:rPr>
              <a:t>intranet, its central servers, and its Internet gateway. This assessment is sponsored</a:t>
            </a:r>
          </a:p>
          <a:p>
            <a:r>
              <a:rPr lang="en-US" sz="1200" kern="1200" baseline="0" dirty="0">
                <a:solidFill>
                  <a:schemeClr val="tx1"/>
                </a:solidFill>
                <a:latin typeface="Arial" pitchFamily="-109" charset="0"/>
                <a:ea typeface="+mn-ea"/>
                <a:cs typeface="+mn-cs"/>
              </a:rPr>
              <a:t>by Silver Star’s IT and engineering managers, with results to be reported to the</a:t>
            </a:r>
          </a:p>
          <a:p>
            <a:r>
              <a:rPr lang="en-US" sz="1200" kern="1200" baseline="0" dirty="0">
                <a:solidFill>
                  <a:schemeClr val="tx1"/>
                </a:solidFill>
                <a:latin typeface="Arial" pitchFamily="-109" charset="0"/>
                <a:ea typeface="+mn-ea"/>
                <a:cs typeface="+mn-cs"/>
              </a:rPr>
              <a:t>company board. The assessment would use the process and ratings described in</a:t>
            </a:r>
          </a:p>
          <a:p>
            <a:r>
              <a:rPr lang="en-US" sz="1200" kern="1200" baseline="0" dirty="0">
                <a:solidFill>
                  <a:schemeClr val="tx1"/>
                </a:solidFill>
                <a:latin typeface="Arial" pitchFamily="-109" charset="0"/>
                <a:ea typeface="+mn-ea"/>
                <a:cs typeface="+mn-cs"/>
              </a:rPr>
              <a:t>this chapter.</a:t>
            </a:r>
            <a:endParaRPr lang="en-US" dirty="0">
              <a:latin typeface="Times" pitchFamily="-109" charset="0"/>
            </a:endParaRPr>
          </a:p>
        </p:txBody>
      </p:sp>
    </p:spTree>
    <p:extLst>
      <p:ext uri="{BB962C8B-B14F-4D97-AF65-F5344CB8AC3E}">
        <p14:creationId xmlns:p14="http://schemas.microsoft.com/office/powerpoint/2010/main" val="20141357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CAA6183-10AB-0348-A71E-A4E78ACAF555}" type="slidenum">
              <a:rPr lang="en-AU"/>
              <a:pPr/>
              <a:t>34</a:t>
            </a:fld>
            <a:endParaRPr lang="en-AU"/>
          </a:p>
        </p:txBody>
      </p:sp>
      <p:sp>
        <p:nvSpPr>
          <p:cNvPr id="271362" name="Rectangle 1026"/>
          <p:cNvSpPr>
            <a:spLocks noGrp="1" noRot="1" noChangeAspect="1" noChangeArrowheads="1" noTextEdit="1"/>
          </p:cNvSpPr>
          <p:nvPr>
            <p:ph type="sldImg"/>
          </p:nvPr>
        </p:nvSpPr>
        <p:spPr>
          <a:ln/>
        </p:spPr>
      </p:sp>
      <p:sp>
        <p:nvSpPr>
          <p:cNvPr id="271363" name="Rectangle 1027"/>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Next, the key assets had to be identified. The analyst conducted interviews</a:t>
            </a:r>
          </a:p>
          <a:p>
            <a:r>
              <a:rPr lang="en-US" sz="1200" kern="1200" baseline="0" dirty="0">
                <a:solidFill>
                  <a:schemeClr val="tx1"/>
                </a:solidFill>
                <a:latin typeface="Arial" pitchFamily="-109" charset="0"/>
                <a:ea typeface="+mn-ea"/>
                <a:cs typeface="+mn-cs"/>
              </a:rPr>
              <a:t>with key IT and engineering managers in the company. A number of the engineering</a:t>
            </a:r>
          </a:p>
          <a:p>
            <a:r>
              <a:rPr lang="en-US" sz="1200" kern="1200" baseline="0" dirty="0">
                <a:solidFill>
                  <a:schemeClr val="tx1"/>
                </a:solidFill>
                <a:latin typeface="Arial" pitchFamily="-109" charset="0"/>
                <a:ea typeface="+mn-ea"/>
                <a:cs typeface="+mn-cs"/>
              </a:rPr>
              <a:t>managers emphasized how important the reliability of the SCADA network and</a:t>
            </a:r>
          </a:p>
          <a:p>
            <a:r>
              <a:rPr lang="en-US" sz="1200" kern="1200" baseline="0" dirty="0">
                <a:solidFill>
                  <a:schemeClr val="tx1"/>
                </a:solidFill>
                <a:latin typeface="Arial" pitchFamily="-109" charset="0"/>
                <a:ea typeface="+mn-ea"/>
                <a:cs typeface="+mn-cs"/>
              </a:rPr>
              <a:t>nodes were to the company. They control and monitor the core mining operations</a:t>
            </a:r>
          </a:p>
          <a:p>
            <a:r>
              <a:rPr lang="en-US" sz="1200" kern="1200" baseline="0" dirty="0">
                <a:solidFill>
                  <a:schemeClr val="tx1"/>
                </a:solidFill>
                <a:latin typeface="Arial" pitchFamily="-109" charset="0"/>
                <a:ea typeface="+mn-ea"/>
                <a:cs typeface="+mn-cs"/>
              </a:rPr>
              <a:t>of the company and enable it to operate safely and efficiently and, most crucially, to</a:t>
            </a:r>
          </a:p>
          <a:p>
            <a:r>
              <a:rPr lang="en-US" sz="1200" kern="1200" baseline="0" dirty="0">
                <a:solidFill>
                  <a:schemeClr val="tx1"/>
                </a:solidFill>
                <a:latin typeface="Arial" pitchFamily="-109" charset="0"/>
                <a:ea typeface="+mn-ea"/>
                <a:cs typeface="+mn-cs"/>
              </a:rPr>
              <a:t>generate revenue. Some of these systems also maintain the records required by law,</a:t>
            </a:r>
          </a:p>
          <a:p>
            <a:r>
              <a:rPr lang="en-US" sz="1200" kern="1200" baseline="0" dirty="0">
                <a:solidFill>
                  <a:schemeClr val="tx1"/>
                </a:solidFill>
                <a:latin typeface="Arial" pitchFamily="-109" charset="0"/>
                <a:ea typeface="+mn-ea"/>
                <a:cs typeface="+mn-cs"/>
              </a:rPr>
              <a:t>which are regularly inspected by the government agencies responsible for the mining</a:t>
            </a:r>
          </a:p>
          <a:p>
            <a:r>
              <a:rPr lang="en-US" sz="1200" kern="1200" baseline="0" dirty="0">
                <a:solidFill>
                  <a:schemeClr val="tx1"/>
                </a:solidFill>
                <a:latin typeface="Arial" pitchFamily="-109" charset="0"/>
                <a:ea typeface="+mn-ea"/>
                <a:cs typeface="+mn-cs"/>
              </a:rPr>
              <a:t>industry. Any failure to create, preserve, and produce on demand these records</a:t>
            </a:r>
          </a:p>
          <a:p>
            <a:r>
              <a:rPr lang="en-US" sz="1200" kern="1200" baseline="0" dirty="0">
                <a:solidFill>
                  <a:schemeClr val="tx1"/>
                </a:solidFill>
                <a:latin typeface="Arial" pitchFamily="-109" charset="0"/>
                <a:ea typeface="+mn-ea"/>
                <a:cs typeface="+mn-cs"/>
              </a:rPr>
              <a:t>would expose the company to fines and other legal sanctions. Hence, these systems</a:t>
            </a:r>
          </a:p>
          <a:p>
            <a:r>
              <a:rPr lang="en-US" sz="1200" kern="1200" baseline="0" dirty="0">
                <a:solidFill>
                  <a:schemeClr val="tx1"/>
                </a:solidFill>
                <a:latin typeface="Arial" pitchFamily="-109" charset="0"/>
                <a:ea typeface="+mn-ea"/>
                <a:cs typeface="+mn-cs"/>
              </a:rPr>
              <a:t>were listed as the first key asset.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 number of the IT managers indicated that a large amount of critical data was</a:t>
            </a:r>
          </a:p>
          <a:p>
            <a:r>
              <a:rPr lang="en-US" sz="1200" kern="1200" baseline="0" dirty="0">
                <a:solidFill>
                  <a:schemeClr val="tx1"/>
                </a:solidFill>
                <a:latin typeface="Arial" pitchFamily="-109" charset="0"/>
                <a:ea typeface="+mn-ea"/>
                <a:cs typeface="+mn-cs"/>
              </a:rPr>
              <a:t>stored on various file servers either in individual files or in databases. They identified</a:t>
            </a:r>
          </a:p>
          <a:p>
            <a:r>
              <a:rPr lang="en-US" sz="1200" kern="1200" baseline="0" dirty="0">
                <a:solidFill>
                  <a:schemeClr val="tx1"/>
                </a:solidFill>
                <a:latin typeface="Arial" pitchFamily="-109" charset="0"/>
                <a:ea typeface="+mn-ea"/>
                <a:cs typeface="+mn-cs"/>
              </a:rPr>
              <a:t>the importance of the integrity of these data to the company. Some of these data</a:t>
            </a:r>
          </a:p>
          <a:p>
            <a:r>
              <a:rPr lang="en-US" sz="1200" kern="1200" baseline="0" dirty="0">
                <a:solidFill>
                  <a:schemeClr val="tx1"/>
                </a:solidFill>
                <a:latin typeface="Arial" pitchFamily="-109" charset="0"/>
                <a:ea typeface="+mn-ea"/>
                <a:cs typeface="+mn-cs"/>
              </a:rPr>
              <a:t>were generated automatically by applications. Other data were created by employees</a:t>
            </a:r>
          </a:p>
          <a:p>
            <a:r>
              <a:rPr lang="en-US" sz="1200" kern="1200" baseline="0" dirty="0">
                <a:solidFill>
                  <a:schemeClr val="tx1"/>
                </a:solidFill>
                <a:latin typeface="Arial" pitchFamily="-109" charset="0"/>
                <a:ea typeface="+mn-ea"/>
                <a:cs typeface="+mn-cs"/>
              </a:rPr>
              <a:t>using common office applications. Some of this needed be available for audits by</a:t>
            </a:r>
          </a:p>
          <a:p>
            <a:r>
              <a:rPr lang="en-US" sz="1200" kern="1200" baseline="0" dirty="0">
                <a:solidFill>
                  <a:schemeClr val="tx1"/>
                </a:solidFill>
                <a:latin typeface="Arial" pitchFamily="-109" charset="0"/>
                <a:ea typeface="+mn-ea"/>
                <a:cs typeface="+mn-cs"/>
              </a:rPr>
              <a:t>government agencies. There were also data on production and operational results,</a:t>
            </a:r>
          </a:p>
          <a:p>
            <a:r>
              <a:rPr lang="en-US" sz="1200" kern="1200" baseline="0" dirty="0">
                <a:solidFill>
                  <a:schemeClr val="tx1"/>
                </a:solidFill>
                <a:latin typeface="Arial" pitchFamily="-109" charset="0"/>
                <a:ea typeface="+mn-ea"/>
                <a:cs typeface="+mn-cs"/>
              </a:rPr>
              <a:t>contracts and tendering, personnel, application backups, operational and capital</a:t>
            </a:r>
          </a:p>
          <a:p>
            <a:r>
              <a:rPr lang="en-US" sz="1200" kern="1200" baseline="0" dirty="0">
                <a:solidFill>
                  <a:schemeClr val="tx1"/>
                </a:solidFill>
                <a:latin typeface="Arial" pitchFamily="-109" charset="0"/>
                <a:ea typeface="+mn-ea"/>
                <a:cs typeface="+mn-cs"/>
              </a:rPr>
              <a:t>expenditure, mine survey and planning, and exploratory drilling. Collectively, the</a:t>
            </a:r>
          </a:p>
          <a:p>
            <a:r>
              <a:rPr lang="en-US" sz="1200" kern="1200" baseline="0" dirty="0">
                <a:solidFill>
                  <a:schemeClr val="tx1"/>
                </a:solidFill>
                <a:latin typeface="Arial" pitchFamily="-109" charset="0"/>
                <a:ea typeface="+mn-ea"/>
                <a:cs typeface="+mn-cs"/>
              </a:rPr>
              <a:t>integrity of stored data was identified as the second key asset.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These managers also indicated that three key systems—the Financial,</a:t>
            </a:r>
          </a:p>
          <a:p>
            <a:r>
              <a:rPr lang="en-US" sz="1200" kern="1200" baseline="0" dirty="0">
                <a:solidFill>
                  <a:schemeClr val="tx1"/>
                </a:solidFill>
                <a:latin typeface="Arial" pitchFamily="-109" charset="0"/>
                <a:ea typeface="+mn-ea"/>
                <a:cs typeface="+mn-cs"/>
              </a:rPr>
              <a:t>Procurement, and Maintenance/Production servers—were critical to the effective</a:t>
            </a:r>
          </a:p>
          <a:p>
            <a:r>
              <a:rPr lang="en-US" sz="1200" kern="1200" baseline="0" dirty="0">
                <a:solidFill>
                  <a:schemeClr val="tx1"/>
                </a:solidFill>
                <a:latin typeface="Arial" pitchFamily="-109" charset="0"/>
                <a:ea typeface="+mn-ea"/>
                <a:cs typeface="+mn-cs"/>
              </a:rPr>
              <a:t>operation of core business areas. Any compromise in the availability or integrity</a:t>
            </a:r>
          </a:p>
          <a:p>
            <a:r>
              <a:rPr lang="en-US" sz="1200" kern="1200" baseline="0" dirty="0">
                <a:solidFill>
                  <a:schemeClr val="tx1"/>
                </a:solidFill>
                <a:latin typeface="Arial" pitchFamily="-109" charset="0"/>
                <a:ea typeface="+mn-ea"/>
                <a:cs typeface="+mn-cs"/>
              </a:rPr>
              <a:t>of these systems would impact the company’s ability to operate effectively. Hence</a:t>
            </a:r>
          </a:p>
          <a:p>
            <a:r>
              <a:rPr lang="en-US" sz="1200" kern="1200" baseline="0" dirty="0">
                <a:solidFill>
                  <a:schemeClr val="tx1"/>
                </a:solidFill>
                <a:latin typeface="Arial" pitchFamily="-109" charset="0"/>
                <a:ea typeface="+mn-ea"/>
                <a:cs typeface="+mn-cs"/>
              </a:rPr>
              <a:t>each of these were identified as a key asset.</a:t>
            </a:r>
            <a:endParaRPr lang="en-US" dirty="0"/>
          </a:p>
        </p:txBody>
      </p:sp>
    </p:spTree>
    <p:extLst>
      <p:ext uri="{BB962C8B-B14F-4D97-AF65-F5344CB8AC3E}">
        <p14:creationId xmlns:p14="http://schemas.microsoft.com/office/powerpoint/2010/main" val="23399912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b="0" i="0" u="none" strike="noStrike" kern="1200" baseline="0" dirty="0">
                <a:solidFill>
                  <a:schemeClr val="tx1"/>
                </a:solidFill>
                <a:latin typeface="Arial" pitchFamily="-109" charset="0"/>
                <a:ea typeface="+mn-ea"/>
                <a:cs typeface="+mn-cs"/>
              </a:rPr>
              <a:t> Lastly, the analyst identified e-mail as a key asset, as a result of interviews with</a:t>
            </a:r>
          </a:p>
          <a:p>
            <a:r>
              <a:rPr lang="en-US" sz="1200" b="0" i="0" u="none" strike="noStrike" kern="1200" baseline="0" dirty="0">
                <a:solidFill>
                  <a:schemeClr val="tx1"/>
                </a:solidFill>
                <a:latin typeface="Arial" pitchFamily="-109" charset="0"/>
                <a:ea typeface="+mn-ea"/>
                <a:cs typeface="+mn-cs"/>
              </a:rPr>
              <a:t>all business areas of the company. The use of e-mail as a business tool cuts across</a:t>
            </a:r>
          </a:p>
          <a:p>
            <a:r>
              <a:rPr lang="en-US" sz="1200" b="0" i="0" u="none" strike="noStrike" kern="1200" baseline="0" dirty="0">
                <a:solidFill>
                  <a:schemeClr val="tx1"/>
                </a:solidFill>
                <a:latin typeface="Arial" pitchFamily="-109" charset="0"/>
                <a:ea typeface="+mn-ea"/>
                <a:cs typeface="+mn-cs"/>
              </a:rPr>
              <a:t>all business areas. Around 60% of all correspondence is in the form of e-mail, which</a:t>
            </a:r>
          </a:p>
          <a:p>
            <a:r>
              <a:rPr lang="en-US" sz="1200" b="0" i="0" u="none" strike="noStrike" kern="1200" baseline="0" dirty="0">
                <a:solidFill>
                  <a:schemeClr val="tx1"/>
                </a:solidFill>
                <a:latin typeface="Arial" pitchFamily="-109" charset="0"/>
                <a:ea typeface="+mn-ea"/>
                <a:cs typeface="+mn-cs"/>
              </a:rPr>
              <a:t>is used to communicate daily with head office, other business units, suppliers, and</a:t>
            </a:r>
          </a:p>
          <a:p>
            <a:r>
              <a:rPr lang="en-US" sz="1200" b="0" i="0" u="none" strike="noStrike" kern="1200" baseline="0" dirty="0">
                <a:solidFill>
                  <a:schemeClr val="tx1"/>
                </a:solidFill>
                <a:latin typeface="Arial" pitchFamily="-109" charset="0"/>
                <a:ea typeface="+mn-ea"/>
                <a:cs typeface="+mn-cs"/>
              </a:rPr>
              <a:t>contractors, as well as to conduct a large amount of internal correspondence. E-mail</a:t>
            </a:r>
          </a:p>
          <a:p>
            <a:r>
              <a:rPr lang="en-US" sz="1200" b="0" i="0" u="none" strike="noStrike" kern="1200" baseline="0" dirty="0">
                <a:solidFill>
                  <a:schemeClr val="tx1"/>
                </a:solidFill>
                <a:latin typeface="Arial" pitchFamily="-109" charset="0"/>
                <a:ea typeface="+mn-ea"/>
                <a:cs typeface="+mn-cs"/>
              </a:rPr>
              <a:t>is given greater importance than usual due to the remote location of the company.</a:t>
            </a:r>
          </a:p>
          <a:p>
            <a:r>
              <a:rPr lang="en-US" sz="1200" b="0" i="0" u="none" strike="noStrike" kern="1200" baseline="0" dirty="0">
                <a:solidFill>
                  <a:schemeClr val="tx1"/>
                </a:solidFill>
                <a:latin typeface="Arial" pitchFamily="-109" charset="0"/>
                <a:ea typeface="+mn-ea"/>
                <a:cs typeface="+mn-cs"/>
              </a:rPr>
              <a:t>Hence the collective availability, integrity, and confidentiality of mail services was</a:t>
            </a:r>
          </a:p>
          <a:p>
            <a:r>
              <a:rPr lang="en-US" sz="1200" b="0" i="0" u="none" strike="noStrike" kern="1200" baseline="0" dirty="0">
                <a:solidFill>
                  <a:schemeClr val="tx1"/>
                </a:solidFill>
                <a:latin typeface="Arial" pitchFamily="-109" charset="0"/>
                <a:ea typeface="+mn-ea"/>
                <a:cs typeface="+mn-cs"/>
              </a:rPr>
              <a:t>listed as a key asset.</a:t>
            </a:r>
          </a:p>
          <a:p>
            <a:endParaRPr lang="en-US" sz="1200" b="0" i="0" u="none" strike="noStrike"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This list of key assets is seen in the first column of Table 14.6, which is the risk</a:t>
            </a:r>
          </a:p>
          <a:p>
            <a:r>
              <a:rPr lang="en-US" sz="1200" b="0" i="0" u="none" strike="noStrike" kern="1200" baseline="0" dirty="0">
                <a:solidFill>
                  <a:schemeClr val="tx1"/>
                </a:solidFill>
                <a:latin typeface="Arial" pitchFamily="-109" charset="0"/>
                <a:ea typeface="+mn-ea"/>
                <a:cs typeface="+mn-cs"/>
              </a:rPr>
              <a:t>register created at the conclusion of this risk assessment process.</a:t>
            </a:r>
          </a:p>
          <a:p>
            <a:endParaRPr lang="en-US" sz="1200" b="0" i="0" u="none" strike="noStrike"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Having determined the list of key assets, the analyst needed to identify significant</a:t>
            </a:r>
          </a:p>
          <a:p>
            <a:r>
              <a:rPr lang="en-US" sz="1200" b="0" i="0" u="none" strike="noStrike" kern="1200" baseline="0" dirty="0">
                <a:solidFill>
                  <a:schemeClr val="tx1"/>
                </a:solidFill>
                <a:latin typeface="Arial" pitchFamily="-109" charset="0"/>
                <a:ea typeface="+mn-ea"/>
                <a:cs typeface="+mn-cs"/>
              </a:rPr>
              <a:t>threats to these assets and to specify the likelihood and consequence values.</a:t>
            </a:r>
          </a:p>
          <a:p>
            <a:r>
              <a:rPr lang="en-US" sz="1200" b="0" i="0" u="none" strike="noStrike" kern="1200" baseline="0" dirty="0">
                <a:solidFill>
                  <a:schemeClr val="tx1"/>
                </a:solidFill>
                <a:latin typeface="Arial" pitchFamily="-109" charset="0"/>
                <a:ea typeface="+mn-ea"/>
                <a:cs typeface="+mn-cs"/>
              </a:rPr>
              <a:t>The major concern with the SCADA asset is unauthorized compromise of nodes</a:t>
            </a:r>
          </a:p>
          <a:p>
            <a:r>
              <a:rPr lang="en-US" sz="1200" b="0" i="0" u="none" strike="noStrike" kern="1200" baseline="0" dirty="0">
                <a:solidFill>
                  <a:schemeClr val="tx1"/>
                </a:solidFill>
                <a:latin typeface="Arial" pitchFamily="-109" charset="0"/>
                <a:ea typeface="+mn-ea"/>
                <a:cs typeface="+mn-cs"/>
              </a:rPr>
              <a:t>by an external source. These systems were originally designed for use on physically</a:t>
            </a:r>
          </a:p>
          <a:p>
            <a:r>
              <a:rPr lang="en-US" sz="1200" b="0" i="0" u="none" strike="noStrike" kern="1200" baseline="0" dirty="0">
                <a:solidFill>
                  <a:schemeClr val="tx1"/>
                </a:solidFill>
                <a:latin typeface="Arial" pitchFamily="-109" charset="0"/>
                <a:ea typeface="+mn-ea"/>
                <a:cs typeface="+mn-cs"/>
              </a:rPr>
              <a:t>isolated and trusted networks and hence were not hardened against external</a:t>
            </a:r>
          </a:p>
          <a:p>
            <a:r>
              <a:rPr lang="en-US" sz="1200" b="0" i="0" u="none" strike="noStrike" kern="1200" baseline="0" dirty="0">
                <a:solidFill>
                  <a:schemeClr val="tx1"/>
                </a:solidFill>
                <a:latin typeface="Arial" pitchFamily="-109" charset="0"/>
                <a:ea typeface="+mn-ea"/>
                <a:cs typeface="+mn-cs"/>
              </a:rPr>
              <a:t>attack to the degree that modern systems can be. Often these systems are running</a:t>
            </a:r>
          </a:p>
          <a:p>
            <a:r>
              <a:rPr lang="en-US" sz="1200" b="0" i="0" u="none" strike="noStrike" kern="1200" baseline="0" dirty="0">
                <a:solidFill>
                  <a:schemeClr val="tx1"/>
                </a:solidFill>
                <a:latin typeface="Arial" pitchFamily="-109" charset="0"/>
                <a:ea typeface="+mn-ea"/>
                <a:cs typeface="+mn-cs"/>
              </a:rPr>
              <a:t> older releases of operating systems with known insecurities. Many of these systems</a:t>
            </a:r>
          </a:p>
          <a:p>
            <a:r>
              <a:rPr lang="en-US" sz="1200" b="0" i="0" u="none" strike="noStrike" kern="1200" baseline="0" dirty="0">
                <a:solidFill>
                  <a:schemeClr val="tx1"/>
                </a:solidFill>
                <a:latin typeface="Arial" pitchFamily="-109" charset="0"/>
                <a:ea typeface="+mn-ea"/>
                <a:cs typeface="+mn-cs"/>
              </a:rPr>
              <a:t>have not been patched or upgraded because the key applications they run</a:t>
            </a:r>
          </a:p>
          <a:p>
            <a:r>
              <a:rPr lang="en-US" sz="1200" b="0" i="0" u="none" strike="noStrike" kern="1200" baseline="0" dirty="0">
                <a:solidFill>
                  <a:schemeClr val="tx1"/>
                </a:solidFill>
                <a:latin typeface="Arial" pitchFamily="-109" charset="0"/>
                <a:ea typeface="+mn-ea"/>
                <a:cs typeface="+mn-cs"/>
              </a:rPr>
              <a:t>have not been updated or validated to run on newer OS versions. More recently,</a:t>
            </a:r>
          </a:p>
          <a:p>
            <a:r>
              <a:rPr lang="en-US" sz="1200" b="0" i="0" u="none" strike="noStrike" kern="1200" baseline="0" dirty="0">
                <a:solidFill>
                  <a:schemeClr val="tx1"/>
                </a:solidFill>
                <a:latin typeface="Arial" pitchFamily="-109" charset="0"/>
                <a:ea typeface="+mn-ea"/>
                <a:cs typeface="+mn-cs"/>
              </a:rPr>
              <a:t>the SCADA networks have been connected to the company’s intranet to provide</a:t>
            </a:r>
          </a:p>
          <a:p>
            <a:r>
              <a:rPr lang="en-US" sz="1200" b="0" i="0" u="none" strike="noStrike" kern="1200" baseline="0" dirty="0">
                <a:solidFill>
                  <a:schemeClr val="tx1"/>
                </a:solidFill>
                <a:latin typeface="Arial" pitchFamily="-109" charset="0"/>
                <a:ea typeface="+mn-ea"/>
                <a:cs typeface="+mn-cs"/>
              </a:rPr>
              <a:t>improved management and monitoring capabilities. Recognizing that the SCADA</a:t>
            </a:r>
          </a:p>
          <a:p>
            <a:r>
              <a:rPr lang="en-US" sz="1200" b="0" i="0" u="none" strike="noStrike" kern="1200" baseline="0" dirty="0">
                <a:solidFill>
                  <a:schemeClr val="tx1"/>
                </a:solidFill>
                <a:latin typeface="Arial" pitchFamily="-109" charset="0"/>
                <a:ea typeface="+mn-ea"/>
                <a:cs typeface="+mn-cs"/>
              </a:rPr>
              <a:t>nodes are very likely insecure,</a:t>
            </a:r>
          </a:p>
          <a:p>
            <a:r>
              <a:rPr lang="en-US" sz="1200" b="0" i="0" u="none" strike="noStrike" kern="1200" baseline="0" dirty="0">
                <a:solidFill>
                  <a:schemeClr val="tx1"/>
                </a:solidFill>
                <a:latin typeface="Arial" pitchFamily="-109" charset="0"/>
                <a:ea typeface="+mn-ea"/>
                <a:cs typeface="+mn-cs"/>
              </a:rPr>
              <a:t>these connections are isolated from the company</a:t>
            </a:r>
          </a:p>
          <a:p>
            <a:r>
              <a:rPr lang="en-US" sz="1200" b="0" i="0" u="none" strike="noStrike" kern="1200" baseline="0" dirty="0">
                <a:solidFill>
                  <a:schemeClr val="tx1"/>
                </a:solidFill>
                <a:latin typeface="Arial" pitchFamily="-109" charset="0"/>
                <a:ea typeface="+mn-ea"/>
                <a:cs typeface="+mn-cs"/>
              </a:rPr>
              <a:t>intranet by additional firewall and proxy server systems. Any external attack would</a:t>
            </a:r>
          </a:p>
          <a:p>
            <a:r>
              <a:rPr lang="en-US" sz="1200" b="0" i="0" u="none" strike="noStrike" kern="1200" baseline="0" dirty="0">
                <a:solidFill>
                  <a:schemeClr val="tx1"/>
                </a:solidFill>
                <a:latin typeface="Arial" pitchFamily="-109" charset="0"/>
                <a:ea typeface="+mn-ea"/>
                <a:cs typeface="+mn-cs"/>
              </a:rPr>
              <a:t>have to break through the outer company firewall, the SCADA network firewall,</a:t>
            </a:r>
          </a:p>
          <a:p>
            <a:r>
              <a:rPr lang="en-US" sz="1200" b="0" i="0" u="none" strike="noStrike" kern="1200" baseline="0" dirty="0">
                <a:solidFill>
                  <a:schemeClr val="tx1"/>
                </a:solidFill>
                <a:latin typeface="Arial" pitchFamily="-109" charset="0"/>
                <a:ea typeface="+mn-ea"/>
                <a:cs typeface="+mn-cs"/>
              </a:rPr>
              <a:t>and these proxy servers in order to attack the SCADA nodes. This would require</a:t>
            </a:r>
          </a:p>
          <a:p>
            <a:r>
              <a:rPr lang="en-US" sz="1200" b="0" i="0" u="none" strike="noStrike" kern="1200" baseline="0" dirty="0">
                <a:solidFill>
                  <a:schemeClr val="tx1"/>
                </a:solidFill>
                <a:latin typeface="Arial" pitchFamily="-109" charset="0"/>
                <a:ea typeface="+mn-ea"/>
                <a:cs typeface="+mn-cs"/>
              </a:rPr>
              <a:t>a series of security breaches. Nonetheless, given that the various computer crime</a:t>
            </a:r>
          </a:p>
          <a:p>
            <a:r>
              <a:rPr lang="en-US" sz="1200" b="0" i="0" u="none" strike="noStrike" kern="1200" baseline="0" dirty="0">
                <a:solidFill>
                  <a:schemeClr val="tx1"/>
                </a:solidFill>
                <a:latin typeface="Arial" pitchFamily="-109" charset="0"/>
                <a:ea typeface="+mn-ea"/>
                <a:cs typeface="+mn-cs"/>
              </a:rPr>
              <a:t>surveys suggest that externally sourced attacks are increasing and known cases of</a:t>
            </a:r>
          </a:p>
          <a:p>
            <a:r>
              <a:rPr lang="en-US" sz="1200" b="0" i="0" u="none" strike="noStrike" kern="1200" baseline="0" dirty="0">
                <a:solidFill>
                  <a:schemeClr val="tx1"/>
                </a:solidFill>
                <a:latin typeface="Arial" pitchFamily="-109" charset="0"/>
                <a:ea typeface="+mn-ea"/>
                <a:cs typeface="+mn-cs"/>
              </a:rPr>
              <a:t>attacks on SCADA networks exist, the analyst concluded that while an attack was</a:t>
            </a:r>
          </a:p>
          <a:p>
            <a:r>
              <a:rPr lang="en-US" sz="1200" b="0" i="0" u="none" strike="noStrike" kern="1200" baseline="0" dirty="0">
                <a:solidFill>
                  <a:schemeClr val="tx1"/>
                </a:solidFill>
                <a:latin typeface="Arial" pitchFamily="-109" charset="0"/>
                <a:ea typeface="+mn-ea"/>
                <a:cs typeface="+mn-cs"/>
              </a:rPr>
              <a:t>very unlikely, it could still occur. Thus a likelihood rating of Rare was chosen. The</a:t>
            </a:r>
          </a:p>
          <a:p>
            <a:r>
              <a:rPr lang="en-US" sz="1200" b="0" i="0" u="none" strike="noStrike" kern="1200" baseline="0" dirty="0">
                <a:solidFill>
                  <a:schemeClr val="tx1"/>
                </a:solidFill>
                <a:latin typeface="Arial" pitchFamily="-109" charset="0"/>
                <a:ea typeface="+mn-ea"/>
                <a:cs typeface="+mn-cs"/>
              </a:rPr>
              <a:t>consequence of the SCADA network suffering a successful attack was discussed</a:t>
            </a:r>
          </a:p>
          <a:p>
            <a:r>
              <a:rPr lang="en-US" sz="1200" b="0" i="0" u="none" strike="noStrike" kern="1200" baseline="0" dirty="0">
                <a:solidFill>
                  <a:schemeClr val="tx1"/>
                </a:solidFill>
                <a:latin typeface="Arial" pitchFamily="-109" charset="0"/>
                <a:ea typeface="+mn-ea"/>
                <a:cs typeface="+mn-cs"/>
              </a:rPr>
              <a:t>with the mining engineers. They indicated that interference with the control system</a:t>
            </a:r>
          </a:p>
          <a:p>
            <a:r>
              <a:rPr lang="en-US" sz="1200" b="0" i="0" u="none" strike="noStrike" kern="1200" baseline="0" dirty="0">
                <a:solidFill>
                  <a:schemeClr val="tx1"/>
                </a:solidFill>
                <a:latin typeface="Arial" pitchFamily="-109" charset="0"/>
                <a:ea typeface="+mn-ea"/>
                <a:cs typeface="+mn-cs"/>
              </a:rPr>
              <a:t>could have serious consequences as it could affect the safety of personnel in the</a:t>
            </a:r>
          </a:p>
          <a:p>
            <a:r>
              <a:rPr lang="en-US" sz="1200" b="0" i="0" u="none" strike="noStrike" kern="1200" baseline="0" dirty="0">
                <a:solidFill>
                  <a:schemeClr val="tx1"/>
                </a:solidFill>
                <a:latin typeface="Arial" pitchFamily="-109" charset="0"/>
                <a:ea typeface="+mn-ea"/>
                <a:cs typeface="+mn-cs"/>
              </a:rPr>
              <a:t>mine. Ventilation, bulk cooling, fire protection, hoisting of personnel and materials,</a:t>
            </a:r>
          </a:p>
          <a:p>
            <a:r>
              <a:rPr lang="en-US" sz="1200" b="0" i="0" u="none" strike="noStrike" kern="1200" baseline="0" dirty="0">
                <a:solidFill>
                  <a:schemeClr val="tx1"/>
                </a:solidFill>
                <a:latin typeface="Arial" pitchFamily="-109" charset="0"/>
                <a:ea typeface="+mn-ea"/>
                <a:cs typeface="+mn-cs"/>
              </a:rPr>
              <a:t>and underground fill systems are possible areas whose compromise could lead to a</a:t>
            </a:r>
          </a:p>
          <a:p>
            <a:r>
              <a:rPr lang="en-US" sz="1200" b="0" i="0" u="none" strike="noStrike" kern="1200" baseline="0" dirty="0">
                <a:solidFill>
                  <a:schemeClr val="tx1"/>
                </a:solidFill>
                <a:latin typeface="Arial" pitchFamily="-109" charset="0"/>
                <a:ea typeface="+mn-ea"/>
                <a:cs typeface="+mn-cs"/>
              </a:rPr>
              <a:t>fatality. Environmental damage could result from the spillage of highly toxic materials</a:t>
            </a:r>
          </a:p>
          <a:p>
            <a:r>
              <a:rPr lang="en-US" sz="1200" b="0" i="0" u="none" strike="noStrike" kern="1200" baseline="0" dirty="0">
                <a:solidFill>
                  <a:schemeClr val="tx1"/>
                </a:solidFill>
                <a:latin typeface="Arial" pitchFamily="-109" charset="0"/>
                <a:ea typeface="+mn-ea"/>
                <a:cs typeface="+mn-cs"/>
              </a:rPr>
              <a:t>into nearby waterways. Additionally, the financial impact could be significant,</a:t>
            </a:r>
          </a:p>
          <a:p>
            <a:r>
              <a:rPr lang="en-US" sz="1200" b="0" i="0" u="none" strike="noStrike" kern="1200" baseline="0" dirty="0">
                <a:solidFill>
                  <a:schemeClr val="tx1"/>
                </a:solidFill>
                <a:latin typeface="Arial" pitchFamily="-109" charset="0"/>
                <a:ea typeface="+mn-ea"/>
                <a:cs typeface="+mn-cs"/>
              </a:rPr>
              <a:t>as downtime is measured in tens of millions of dollars per hour. There is even a</a:t>
            </a:r>
          </a:p>
          <a:p>
            <a:r>
              <a:rPr lang="en-US" sz="1200" b="0" i="0" u="none" strike="noStrike" kern="1200" baseline="0" dirty="0">
                <a:solidFill>
                  <a:schemeClr val="tx1"/>
                </a:solidFill>
                <a:latin typeface="Arial" pitchFamily="-109" charset="0"/>
                <a:ea typeface="+mn-ea"/>
                <a:cs typeface="+mn-cs"/>
              </a:rPr>
              <a:t>possibility that Silver Star’s mining license might be suspended if the company was</a:t>
            </a:r>
          </a:p>
          <a:p>
            <a:r>
              <a:rPr lang="en-US" sz="1200" b="0" i="0" u="none" strike="noStrike" kern="1200" baseline="0" dirty="0">
                <a:solidFill>
                  <a:schemeClr val="tx1"/>
                </a:solidFill>
                <a:latin typeface="Arial" pitchFamily="-109" charset="0"/>
                <a:ea typeface="+mn-ea"/>
                <a:cs typeface="+mn-cs"/>
              </a:rPr>
              <a:t>found to have breached its legal requirements. A consequence rating of Major was</a:t>
            </a:r>
          </a:p>
          <a:p>
            <a:r>
              <a:rPr lang="en-US" sz="1200" b="0" i="0" u="none" strike="noStrike" kern="1200" baseline="0" dirty="0">
                <a:solidFill>
                  <a:schemeClr val="tx1"/>
                </a:solidFill>
                <a:latin typeface="Arial" pitchFamily="-109" charset="0"/>
                <a:ea typeface="+mn-ea"/>
                <a:cs typeface="+mn-cs"/>
              </a:rPr>
              <a:t>selected. This results in a risk level of High.</a:t>
            </a:r>
          </a:p>
          <a:p>
            <a:endParaRPr lang="en-US" sz="1200" b="0" i="0" u="none" strike="noStrike"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 The second asset concerned the integrity of stored information. The analyst</a:t>
            </a:r>
          </a:p>
          <a:p>
            <a:r>
              <a:rPr lang="en-US" sz="1200" b="0" i="0" u="none" strike="noStrike" kern="1200" baseline="0" dirty="0">
                <a:solidFill>
                  <a:schemeClr val="tx1"/>
                </a:solidFill>
                <a:latin typeface="Arial" pitchFamily="-109" charset="0"/>
                <a:ea typeface="+mn-ea"/>
                <a:cs typeface="+mn-cs"/>
              </a:rPr>
              <a:t>noted numerous reports of unauthorized use of file systems and databases in</a:t>
            </a:r>
          </a:p>
          <a:p>
            <a:r>
              <a:rPr lang="en-US" sz="1200" b="0" i="0" u="none" strike="noStrike" kern="1200" baseline="0" dirty="0">
                <a:solidFill>
                  <a:schemeClr val="tx1"/>
                </a:solidFill>
                <a:latin typeface="Arial" pitchFamily="-109" charset="0"/>
                <a:ea typeface="+mn-ea"/>
                <a:cs typeface="+mn-cs"/>
              </a:rPr>
              <a:t>recent computer crime surveys. These assets could be compromised by both internal</a:t>
            </a:r>
          </a:p>
          <a:p>
            <a:r>
              <a:rPr lang="en-US" sz="1200" b="0" i="0" u="none" strike="noStrike" kern="1200" baseline="0" dirty="0">
                <a:solidFill>
                  <a:schemeClr val="tx1"/>
                </a:solidFill>
                <a:latin typeface="Arial" pitchFamily="-109" charset="0"/>
                <a:ea typeface="+mn-ea"/>
                <a:cs typeface="+mn-cs"/>
              </a:rPr>
              <a:t>and external sources. These can be either the result of intentional malicious or</a:t>
            </a:r>
          </a:p>
          <a:p>
            <a:r>
              <a:rPr lang="en-US" sz="1200" b="0" i="0" u="none" strike="noStrike" kern="1200" baseline="0" dirty="0">
                <a:solidFill>
                  <a:schemeClr val="tx1"/>
                </a:solidFill>
                <a:latin typeface="Arial" pitchFamily="-109" charset="0"/>
                <a:ea typeface="+mn-ea"/>
                <a:cs typeface="+mn-cs"/>
              </a:rPr>
              <a:t>fraudulent acts, or the unintentional deletion, modification, or disclosure of information.</a:t>
            </a:r>
          </a:p>
          <a:p>
            <a:r>
              <a:rPr lang="en-US" sz="1200" b="0" i="0" u="none" strike="noStrike" kern="1200" baseline="0" dirty="0">
                <a:solidFill>
                  <a:schemeClr val="tx1"/>
                </a:solidFill>
                <a:latin typeface="Arial" pitchFamily="-109" charset="0"/>
                <a:ea typeface="+mn-ea"/>
                <a:cs typeface="+mn-cs"/>
              </a:rPr>
              <a:t>All indications are that such database security breaches are increasing and</a:t>
            </a:r>
          </a:p>
          <a:p>
            <a:r>
              <a:rPr lang="en-US" sz="1200" b="0" i="0" u="none" strike="noStrike" kern="1200" baseline="0" dirty="0">
                <a:solidFill>
                  <a:schemeClr val="tx1"/>
                </a:solidFill>
                <a:latin typeface="Arial" pitchFamily="-109" charset="0"/>
                <a:ea typeface="+mn-ea"/>
                <a:cs typeface="+mn-cs"/>
              </a:rPr>
              <a:t>that access to such data is a primary goal of intruders. These systems are located</a:t>
            </a:r>
          </a:p>
          <a:p>
            <a:r>
              <a:rPr lang="en-US" sz="1200" b="0" i="0" u="none" strike="noStrike" kern="1200" baseline="0" dirty="0">
                <a:solidFill>
                  <a:schemeClr val="tx1"/>
                </a:solidFill>
                <a:latin typeface="Arial" pitchFamily="-109" charset="0"/>
                <a:ea typeface="+mn-ea"/>
                <a:cs typeface="+mn-cs"/>
              </a:rPr>
              <a:t>on the company intranet and hence are shielded by the company’s outer firewall</a:t>
            </a:r>
          </a:p>
          <a:p>
            <a:r>
              <a:rPr lang="en-US" sz="1200" b="0" i="0" u="none" strike="noStrike" kern="1200" baseline="0" dirty="0">
                <a:solidFill>
                  <a:schemeClr val="tx1"/>
                </a:solidFill>
                <a:latin typeface="Arial" pitchFamily="-109" charset="0"/>
                <a:ea typeface="+mn-ea"/>
                <a:cs typeface="+mn-cs"/>
              </a:rPr>
              <a:t>from much external access. However, should that firewall be compromised or an</a:t>
            </a:r>
          </a:p>
          <a:p>
            <a:r>
              <a:rPr lang="en-US" sz="1200" b="0" i="0" u="none" strike="noStrike" kern="1200" baseline="0" dirty="0">
                <a:solidFill>
                  <a:schemeClr val="tx1"/>
                </a:solidFill>
                <a:latin typeface="Arial" pitchFamily="-109" charset="0"/>
                <a:ea typeface="+mn-ea"/>
                <a:cs typeface="+mn-cs"/>
              </a:rPr>
              <a:t>attacker gain indirect access using infected internal systems, compromise of the</a:t>
            </a:r>
          </a:p>
          <a:p>
            <a:r>
              <a:rPr lang="en-US" sz="1200" b="0" i="0" u="none" strike="noStrike" kern="1200" baseline="0" dirty="0">
                <a:solidFill>
                  <a:schemeClr val="tx1"/>
                </a:solidFill>
                <a:latin typeface="Arial" pitchFamily="-109" charset="0"/>
                <a:ea typeface="+mn-ea"/>
                <a:cs typeface="+mn-cs"/>
              </a:rPr>
              <a:t>data was possible. With respect to internal use, the company had policies on the</a:t>
            </a:r>
          </a:p>
          <a:p>
            <a:r>
              <a:rPr lang="en-US" sz="1200" b="0" i="0" u="none" strike="noStrike" kern="1200" baseline="0" dirty="0">
                <a:solidFill>
                  <a:schemeClr val="tx1"/>
                </a:solidFill>
                <a:latin typeface="Arial" pitchFamily="-109" charset="0"/>
                <a:ea typeface="+mn-ea"/>
                <a:cs typeface="+mn-cs"/>
              </a:rPr>
              <a:t>input and handling of a range of data, especially that required for audit purposes.</a:t>
            </a:r>
          </a:p>
          <a:p>
            <a:r>
              <a:rPr lang="en-US" sz="1200" b="0" i="0" u="none" strike="noStrike" kern="1200" baseline="0" dirty="0">
                <a:solidFill>
                  <a:schemeClr val="tx1"/>
                </a:solidFill>
                <a:latin typeface="Arial" pitchFamily="-109" charset="0"/>
                <a:ea typeface="+mn-ea"/>
                <a:cs typeface="+mn-cs"/>
              </a:rPr>
              <a:t>The company also had policies on the backup of data from servers. However, the</a:t>
            </a:r>
          </a:p>
          <a:p>
            <a:r>
              <a:rPr lang="en-US" sz="1200" b="0" i="0" u="none" strike="noStrike" kern="1200" baseline="0" dirty="0">
                <a:solidFill>
                  <a:schemeClr val="tx1"/>
                </a:solidFill>
                <a:latin typeface="Arial" pitchFamily="-109" charset="0"/>
                <a:ea typeface="+mn-ea"/>
                <a:cs typeface="+mn-cs"/>
              </a:rPr>
              <a:t>large number of systems used to create and store this data, both desktop and server,</a:t>
            </a:r>
          </a:p>
          <a:p>
            <a:r>
              <a:rPr lang="en-US" sz="1200" b="0" i="0" u="none" strike="noStrike" kern="1200" baseline="0" dirty="0">
                <a:solidFill>
                  <a:schemeClr val="tx1"/>
                </a:solidFill>
                <a:latin typeface="Arial" pitchFamily="-109" charset="0"/>
                <a:ea typeface="+mn-ea"/>
                <a:cs typeface="+mn-cs"/>
              </a:rPr>
              <a:t>meant that overall compliance with these policies was unknown. Hence a likelihood</a:t>
            </a:r>
          </a:p>
          <a:p>
            <a:r>
              <a:rPr lang="en-US" sz="1200" b="0" i="0" u="none" strike="noStrike" kern="1200" baseline="0" dirty="0">
                <a:solidFill>
                  <a:schemeClr val="tx1"/>
                </a:solidFill>
                <a:latin typeface="Arial" pitchFamily="-109" charset="0"/>
                <a:ea typeface="+mn-ea"/>
                <a:cs typeface="+mn-cs"/>
              </a:rPr>
              <a:t>rating of Possible was chosen. Discussions with some of the company’s IT managers</a:t>
            </a:r>
          </a:p>
          <a:p>
            <a:r>
              <a:rPr lang="en-US" sz="1200" b="0" i="0" u="none" strike="noStrike" kern="1200" baseline="0" dirty="0">
                <a:solidFill>
                  <a:schemeClr val="tx1"/>
                </a:solidFill>
                <a:latin typeface="Arial" pitchFamily="-109" charset="0"/>
                <a:ea typeface="+mn-ea"/>
                <a:cs typeface="+mn-cs"/>
              </a:rPr>
              <a:t>revealed that some of this information is confidential and may cause financial harm</a:t>
            </a:r>
          </a:p>
          <a:p>
            <a:r>
              <a:rPr lang="en-US" sz="1200" b="0" i="0" u="none" strike="noStrike" kern="1200" baseline="0" dirty="0">
                <a:solidFill>
                  <a:schemeClr val="tx1"/>
                </a:solidFill>
                <a:latin typeface="Arial" pitchFamily="-109" charset="0"/>
                <a:ea typeface="+mn-ea"/>
                <a:cs typeface="+mn-cs"/>
              </a:rPr>
              <a:t>if disclosed to others. There also may be substantial financial costs involved with</a:t>
            </a:r>
          </a:p>
          <a:p>
            <a:r>
              <a:rPr lang="en-US" sz="1200" b="0" i="0" u="none" strike="noStrike" kern="1200" baseline="0" dirty="0">
                <a:solidFill>
                  <a:schemeClr val="tx1"/>
                </a:solidFill>
                <a:latin typeface="Arial" pitchFamily="-109" charset="0"/>
                <a:ea typeface="+mn-ea"/>
                <a:cs typeface="+mn-cs"/>
              </a:rPr>
              <a:t>recovering data and other activities subsequent to a breach. There is also the possibility</a:t>
            </a:r>
          </a:p>
          <a:p>
            <a:r>
              <a:rPr lang="en-US" sz="1200" b="0" i="0" u="none" strike="noStrike" kern="1200" baseline="0" dirty="0">
                <a:solidFill>
                  <a:schemeClr val="tx1"/>
                </a:solidFill>
                <a:latin typeface="Arial" pitchFamily="-109" charset="0"/>
                <a:ea typeface="+mn-ea"/>
                <a:cs typeface="+mn-cs"/>
              </a:rPr>
              <a:t>of serious legal consequences if personal information was disclosed or if the</a:t>
            </a:r>
          </a:p>
          <a:p>
            <a:r>
              <a:rPr lang="en-US" sz="1200" b="0" i="0" u="none" strike="noStrike" kern="1200" baseline="0" dirty="0">
                <a:solidFill>
                  <a:schemeClr val="tx1"/>
                </a:solidFill>
                <a:latin typeface="Arial" pitchFamily="-109" charset="0"/>
                <a:ea typeface="+mn-ea"/>
                <a:cs typeface="+mn-cs"/>
              </a:rPr>
              <a:t>results of statutory tests and process information were lost. Hence a consequence</a:t>
            </a:r>
          </a:p>
          <a:p>
            <a:r>
              <a:rPr lang="en-US" sz="1200" b="0" i="0" u="none" strike="noStrike" kern="1200" baseline="0" dirty="0">
                <a:solidFill>
                  <a:schemeClr val="tx1"/>
                </a:solidFill>
                <a:latin typeface="Arial" pitchFamily="-109" charset="0"/>
                <a:ea typeface="+mn-ea"/>
                <a:cs typeface="+mn-cs"/>
              </a:rPr>
              <a:t>rating of Major was selected. This results in a risk level of Extreme.</a:t>
            </a:r>
          </a:p>
          <a:p>
            <a:endParaRPr lang="en-US" sz="1200" b="0" i="0" u="none" strike="noStrike"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The availability or integrity of the key Financial, Procurement, and</a:t>
            </a:r>
          </a:p>
          <a:p>
            <a:r>
              <a:rPr lang="en-US" sz="1200" b="0" i="0" u="none" strike="noStrike" kern="1200" baseline="0" dirty="0">
                <a:solidFill>
                  <a:schemeClr val="tx1"/>
                </a:solidFill>
                <a:latin typeface="Arial" pitchFamily="-109" charset="0"/>
                <a:ea typeface="+mn-ea"/>
                <a:cs typeface="+mn-cs"/>
              </a:rPr>
              <a:t>Maintenance/Production systems could be compromised by any form of attack</a:t>
            </a:r>
          </a:p>
          <a:p>
            <a:r>
              <a:rPr lang="en-US" sz="1200" b="0" i="0" u="none" strike="noStrike" kern="1200" baseline="0" dirty="0">
                <a:solidFill>
                  <a:schemeClr val="tx1"/>
                </a:solidFill>
                <a:latin typeface="Arial" pitchFamily="-109" charset="0"/>
                <a:ea typeface="+mn-ea"/>
                <a:cs typeface="+mn-cs"/>
              </a:rPr>
              <a:t>on the operating system or applications they use. Although their location on the</a:t>
            </a:r>
          </a:p>
          <a:p>
            <a:r>
              <a:rPr lang="en-US" sz="1200" b="0" i="0" u="none" strike="noStrike" kern="1200" baseline="0" dirty="0">
                <a:solidFill>
                  <a:schemeClr val="tx1"/>
                </a:solidFill>
                <a:latin typeface="Arial" pitchFamily="-109" charset="0"/>
                <a:ea typeface="+mn-ea"/>
                <a:cs typeface="+mn-cs"/>
              </a:rPr>
              <a:t>company intranet does provide some protection, due to the nature of the company</a:t>
            </a:r>
          </a:p>
          <a:p>
            <a:r>
              <a:rPr lang="en-US" sz="1200" b="0" i="0" u="none" strike="noStrike" kern="1200" baseline="0" dirty="0">
                <a:solidFill>
                  <a:schemeClr val="tx1"/>
                </a:solidFill>
                <a:latin typeface="Arial" pitchFamily="-109" charset="0"/>
                <a:ea typeface="+mn-ea"/>
                <a:cs typeface="+mn-cs"/>
              </a:rPr>
              <a:t>structure a number of these systems have not been patched or maintained for some</a:t>
            </a:r>
          </a:p>
          <a:p>
            <a:r>
              <a:rPr lang="en-US" sz="1200" b="0" i="0" u="none" strike="noStrike" kern="1200" baseline="0" dirty="0">
                <a:solidFill>
                  <a:schemeClr val="tx1"/>
                </a:solidFill>
                <a:latin typeface="Arial" pitchFamily="-109" charset="0"/>
                <a:ea typeface="+mn-ea"/>
                <a:cs typeface="+mn-cs"/>
              </a:rPr>
              <a:t>time. This means at least some of the systems would be vulnerable to a range of network</a:t>
            </a:r>
          </a:p>
          <a:p>
            <a:r>
              <a:rPr lang="en-US" sz="1200" b="0" i="0" u="none" strike="noStrike" kern="1200" baseline="0" dirty="0">
                <a:solidFill>
                  <a:schemeClr val="tx1"/>
                </a:solidFill>
                <a:latin typeface="Arial" pitchFamily="-109" charset="0"/>
                <a:ea typeface="+mn-ea"/>
                <a:cs typeface="+mn-cs"/>
              </a:rPr>
              <a:t>attacks if accessible. Any failure of the company’s outer firewall to block any</a:t>
            </a:r>
          </a:p>
          <a:p>
            <a:r>
              <a:rPr lang="en-US" sz="1200" b="0" i="0" u="none" strike="noStrike" kern="1200" baseline="0" dirty="0">
                <a:solidFill>
                  <a:schemeClr val="tx1"/>
                </a:solidFill>
                <a:latin typeface="Arial" pitchFamily="-109" charset="0"/>
                <a:ea typeface="+mn-ea"/>
                <a:cs typeface="+mn-cs"/>
              </a:rPr>
              <a:t>such attack could very likely result in compromise of some systems by automated</a:t>
            </a:r>
          </a:p>
          <a:p>
            <a:r>
              <a:rPr lang="en-US" sz="1200" b="0" i="0" u="none" strike="noStrike" kern="1200" baseline="0" dirty="0">
                <a:solidFill>
                  <a:schemeClr val="tx1"/>
                </a:solidFill>
                <a:latin typeface="Arial" pitchFamily="-109" charset="0"/>
                <a:ea typeface="+mn-ea"/>
                <a:cs typeface="+mn-cs"/>
              </a:rPr>
              <a:t>attack scans. These are known to occur very quickly, with a number of reports indicating</a:t>
            </a:r>
          </a:p>
          <a:p>
            <a:r>
              <a:rPr lang="en-US" sz="1200" b="0" i="0" u="none" strike="noStrike" kern="1200" baseline="0" dirty="0">
                <a:solidFill>
                  <a:schemeClr val="tx1"/>
                </a:solidFill>
                <a:latin typeface="Arial" pitchFamily="-109" charset="0"/>
                <a:ea typeface="+mn-ea"/>
                <a:cs typeface="+mn-cs"/>
              </a:rPr>
              <a:t>that unpatched systems were compromised in less than 15 minutes after network</a:t>
            </a:r>
          </a:p>
          <a:p>
            <a:r>
              <a:rPr lang="en-US" sz="1200" b="0" i="0" u="none" strike="noStrike" kern="1200" baseline="0" dirty="0">
                <a:solidFill>
                  <a:schemeClr val="tx1"/>
                </a:solidFill>
                <a:latin typeface="Arial" pitchFamily="-109" charset="0"/>
                <a:ea typeface="+mn-ea"/>
                <a:cs typeface="+mn-cs"/>
              </a:rPr>
              <a:t>connection. Hence a likelihood of Possible was specified. Discussions with</a:t>
            </a:r>
          </a:p>
          <a:p>
            <a:r>
              <a:rPr lang="en-US" sz="1200" b="0" i="0" u="none" strike="noStrike" kern="1200" baseline="0" dirty="0">
                <a:solidFill>
                  <a:schemeClr val="tx1"/>
                </a:solidFill>
                <a:latin typeface="Arial" pitchFamily="-109" charset="0"/>
                <a:ea typeface="+mn-ea"/>
                <a:cs typeface="+mn-cs"/>
              </a:rPr>
              <a:t>management indicated that the degree of harm would be proportional to extent and</a:t>
            </a:r>
          </a:p>
          <a:p>
            <a:r>
              <a:rPr lang="en-US" sz="1200" b="0" i="0" u="none" strike="noStrike" kern="1200" baseline="0" dirty="0">
                <a:solidFill>
                  <a:schemeClr val="tx1"/>
                </a:solidFill>
                <a:latin typeface="Arial" pitchFamily="-109" charset="0"/>
                <a:ea typeface="+mn-ea"/>
                <a:cs typeface="+mn-cs"/>
              </a:rPr>
              <a:t>duration of the attack. In most cases a rebuild of at least a portion of the system</a:t>
            </a:r>
          </a:p>
          <a:p>
            <a:r>
              <a:rPr lang="en-US" sz="1200" b="0" i="0" u="none" strike="noStrike" kern="1200" baseline="0" dirty="0">
                <a:solidFill>
                  <a:schemeClr val="tx1"/>
                </a:solidFill>
                <a:latin typeface="Arial" pitchFamily="-109" charset="0"/>
                <a:ea typeface="+mn-ea"/>
                <a:cs typeface="+mn-cs"/>
              </a:rPr>
              <a:t>would be required, at considerable expense. False orders being issued to suppliers</a:t>
            </a:r>
          </a:p>
          <a:p>
            <a:r>
              <a:rPr lang="en-US" sz="1200" b="0" i="0" u="none" strike="noStrike" kern="1200" baseline="0" dirty="0">
                <a:solidFill>
                  <a:schemeClr val="tx1"/>
                </a:solidFill>
                <a:latin typeface="Arial" pitchFamily="-109" charset="0"/>
                <a:ea typeface="+mn-ea"/>
                <a:cs typeface="+mn-cs"/>
              </a:rPr>
              <a:t>or the inability to issue orders would have a negative impact on the company’s reputation</a:t>
            </a:r>
          </a:p>
          <a:p>
            <a:r>
              <a:rPr lang="en-US" sz="1200" b="0" i="0" u="none" strike="noStrike" kern="1200" baseline="0" dirty="0">
                <a:solidFill>
                  <a:schemeClr val="tx1"/>
                </a:solidFill>
                <a:latin typeface="Arial" pitchFamily="-109" charset="0"/>
                <a:ea typeface="+mn-ea"/>
                <a:cs typeface="+mn-cs"/>
              </a:rPr>
              <a:t>and could cause confusion and possible plant shutdowns. Not being able to</a:t>
            </a:r>
          </a:p>
          <a:p>
            <a:r>
              <a:rPr lang="en-US" sz="1200" b="0" i="0" u="none" strike="noStrike" kern="1200" baseline="0" dirty="0">
                <a:solidFill>
                  <a:schemeClr val="tx1"/>
                </a:solidFill>
                <a:latin typeface="Arial" pitchFamily="-109" charset="0"/>
                <a:ea typeface="+mn-ea"/>
                <a:cs typeface="+mn-cs"/>
              </a:rPr>
              <a:t>process personnel time sheets and utilize electronic funds transfer and unauthorized</a:t>
            </a:r>
          </a:p>
          <a:p>
            <a:r>
              <a:rPr lang="en-US" sz="1200" b="0" i="0" u="none" strike="noStrike" kern="1200" baseline="0" dirty="0">
                <a:solidFill>
                  <a:schemeClr val="tx1"/>
                </a:solidFill>
                <a:latin typeface="Arial" pitchFamily="-109" charset="0"/>
                <a:ea typeface="+mn-ea"/>
                <a:cs typeface="+mn-cs"/>
              </a:rPr>
              <a:t>transfer of money would also affect the company’s reputation and possibly result in</a:t>
            </a:r>
          </a:p>
          <a:p>
            <a:r>
              <a:rPr lang="en-US" sz="1200" b="0" i="0" u="none" strike="noStrike" kern="1200" baseline="0" dirty="0">
                <a:solidFill>
                  <a:schemeClr val="tx1"/>
                </a:solidFill>
                <a:latin typeface="Arial" pitchFamily="-109" charset="0"/>
                <a:ea typeface="+mn-ea"/>
                <a:cs typeface="+mn-cs"/>
              </a:rPr>
              <a:t>a financial loss. The company indicated that the Maintenance/Production system’s</a:t>
            </a:r>
          </a:p>
          <a:p>
            <a:r>
              <a:rPr lang="en-US" sz="1200" b="0" i="0" u="none" strike="noStrike" kern="1200" baseline="0" dirty="0">
                <a:solidFill>
                  <a:schemeClr val="tx1"/>
                </a:solidFill>
                <a:latin typeface="Arial" pitchFamily="-109" charset="0"/>
                <a:ea typeface="+mn-ea"/>
                <a:cs typeface="+mn-cs"/>
              </a:rPr>
              <a:t>harm rating should be a little lower due the ability of the plant to continue to operate</a:t>
            </a:r>
          </a:p>
          <a:p>
            <a:r>
              <a:rPr lang="en-US" sz="1200" b="0" i="0" u="none" strike="noStrike" kern="1200" baseline="0" dirty="0">
                <a:solidFill>
                  <a:schemeClr val="tx1"/>
                </a:solidFill>
                <a:latin typeface="Arial" pitchFamily="-109" charset="0"/>
                <a:ea typeface="+mn-ea"/>
                <a:cs typeface="+mn-cs"/>
              </a:rPr>
              <a:t>despite some compromise of the system. It would, however, have a detrimental</a:t>
            </a:r>
          </a:p>
          <a:p>
            <a:r>
              <a:rPr lang="en-US" sz="1200" b="0" i="0" u="none" strike="noStrike" kern="1200" baseline="0" dirty="0">
                <a:solidFill>
                  <a:schemeClr val="tx1"/>
                </a:solidFill>
                <a:latin typeface="Arial" pitchFamily="-109" charset="0"/>
                <a:ea typeface="+mn-ea"/>
                <a:cs typeface="+mn-cs"/>
              </a:rPr>
              <a:t>impact on the efficiency of operations. Consequence ratings of Moderate and</a:t>
            </a:r>
          </a:p>
          <a:p>
            <a:r>
              <a:rPr lang="en-US" sz="1200" b="0" i="0" u="none" strike="noStrike" kern="1200" baseline="0" dirty="0">
                <a:solidFill>
                  <a:schemeClr val="tx1"/>
                </a:solidFill>
                <a:latin typeface="Arial" pitchFamily="-109" charset="0"/>
                <a:ea typeface="+mn-ea"/>
                <a:cs typeface="+mn-cs"/>
              </a:rPr>
              <a:t>Minor, respectively, were selected, resulting in risk levels of High or Medium.</a:t>
            </a:r>
          </a:p>
          <a:p>
            <a:endParaRPr lang="en-US" sz="1200" b="0" i="0" u="none" strike="noStrike"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The last asset is the availability, integrity, and confidentiality of mail services.</a:t>
            </a:r>
          </a:p>
          <a:p>
            <a:r>
              <a:rPr lang="en-US" sz="1200" b="0" i="0" u="none" strike="noStrike" kern="1200" baseline="0" dirty="0">
                <a:solidFill>
                  <a:schemeClr val="tx1"/>
                </a:solidFill>
                <a:latin typeface="Arial" pitchFamily="-109" charset="0"/>
                <a:ea typeface="+mn-ea"/>
                <a:cs typeface="+mn-cs"/>
              </a:rPr>
              <a:t>Without an effective e-mail system, the company will operate with less efficiency. A</a:t>
            </a:r>
          </a:p>
          <a:p>
            <a:r>
              <a:rPr lang="en-US" sz="1200" b="0" i="0" u="none" strike="noStrike" kern="1200" baseline="0" dirty="0">
                <a:solidFill>
                  <a:schemeClr val="tx1"/>
                </a:solidFill>
                <a:latin typeface="Arial" pitchFamily="-109" charset="0"/>
                <a:ea typeface="+mn-ea"/>
                <a:cs typeface="+mn-cs"/>
              </a:rPr>
              <a:t>number of organizations have suffered failure of their e-mail systems as a result of</a:t>
            </a:r>
          </a:p>
          <a:p>
            <a:r>
              <a:rPr lang="en-US" sz="1200" b="0" i="0" u="none" strike="noStrike" kern="1200" baseline="0" dirty="0">
                <a:solidFill>
                  <a:schemeClr val="tx1"/>
                </a:solidFill>
                <a:latin typeface="Arial" pitchFamily="-109" charset="0"/>
                <a:ea typeface="+mn-ea"/>
                <a:cs typeface="+mn-cs"/>
              </a:rPr>
              <a:t>mass e-mailed worms in past years. New exploits transferred using e-mail are reported.</a:t>
            </a:r>
          </a:p>
          <a:p>
            <a:r>
              <a:rPr lang="en-US" sz="1200" b="0" i="0" u="none" strike="noStrike" kern="1200" baseline="0" dirty="0">
                <a:solidFill>
                  <a:schemeClr val="tx1"/>
                </a:solidFill>
                <a:latin typeface="Arial" pitchFamily="-109" charset="0"/>
                <a:ea typeface="+mn-ea"/>
                <a:cs typeface="+mn-cs"/>
              </a:rPr>
              <a:t>Those exploiting vulnerabilities in common applications are of major concern. The</a:t>
            </a:r>
          </a:p>
          <a:p>
            <a:r>
              <a:rPr lang="en-US" sz="1200" b="0" i="0" u="none" strike="noStrike" kern="1200" baseline="0" dirty="0">
                <a:solidFill>
                  <a:schemeClr val="tx1"/>
                </a:solidFill>
                <a:latin typeface="Arial" pitchFamily="-109" charset="0"/>
                <a:ea typeface="+mn-ea"/>
                <a:cs typeface="+mn-cs"/>
              </a:rPr>
              <a:t>heavy use of e-mail by the company, including the constant exchange and opening of</a:t>
            </a:r>
          </a:p>
          <a:p>
            <a:r>
              <a:rPr lang="en-US" sz="1200" b="0" i="0" u="none" strike="noStrike" kern="1200" baseline="0" dirty="0">
                <a:solidFill>
                  <a:schemeClr val="tx1"/>
                </a:solidFill>
                <a:latin typeface="Arial" pitchFamily="-109" charset="0"/>
                <a:ea typeface="+mn-ea"/>
                <a:cs typeface="+mn-cs"/>
              </a:rPr>
              <a:t>e-mail attachments by employees, means the chance of compromise, especially by a</a:t>
            </a:r>
          </a:p>
          <a:p>
            <a:r>
              <a:rPr lang="en-US" sz="1200" b="0" i="0" u="none" strike="noStrike" kern="1200" baseline="0" dirty="0">
                <a:solidFill>
                  <a:schemeClr val="tx1"/>
                </a:solidFill>
                <a:latin typeface="Arial" pitchFamily="-109" charset="0"/>
                <a:ea typeface="+mn-ea"/>
                <a:cs typeface="+mn-cs"/>
              </a:rPr>
              <a:t>zero-day exploit to a common document type, is very high. While the company does filter</a:t>
            </a:r>
          </a:p>
          <a:p>
            <a:r>
              <a:rPr lang="en-US" sz="1200" b="0" i="0" u="none" strike="noStrike" kern="1200" baseline="0" dirty="0">
                <a:solidFill>
                  <a:schemeClr val="tx1"/>
                </a:solidFill>
                <a:latin typeface="Arial" pitchFamily="-109" charset="0"/>
                <a:ea typeface="+mn-ea"/>
                <a:cs typeface="+mn-cs"/>
              </a:rPr>
              <a:t>mail in its Internet gateway, there is a high probability that a zero-day exploit would</a:t>
            </a:r>
          </a:p>
          <a:p>
            <a:r>
              <a:rPr lang="en-US" sz="1200" b="0" i="0" u="none" strike="noStrike" kern="1200" baseline="0" dirty="0">
                <a:solidFill>
                  <a:schemeClr val="tx1"/>
                </a:solidFill>
                <a:latin typeface="Arial" pitchFamily="-109" charset="0"/>
                <a:ea typeface="+mn-ea"/>
                <a:cs typeface="+mn-cs"/>
              </a:rPr>
              <a:t>not be caught. A denial of service attack against the mail gateway is very hard to defend</a:t>
            </a:r>
          </a:p>
          <a:p>
            <a:r>
              <a:rPr lang="en-US" sz="1200" b="0" i="0" u="none" strike="noStrike" kern="1200" baseline="0" dirty="0">
                <a:solidFill>
                  <a:schemeClr val="tx1"/>
                </a:solidFill>
                <a:latin typeface="Arial" pitchFamily="-109" charset="0"/>
                <a:ea typeface="+mn-ea"/>
                <a:cs typeface="+mn-cs"/>
              </a:rPr>
              <a:t>against. Hence a likelihood rating of Almost Certain was selected in recognition of the</a:t>
            </a:r>
          </a:p>
          <a:p>
            <a:r>
              <a:rPr lang="en-US" sz="1200" b="0" i="0" u="none" strike="noStrike" kern="1200" baseline="0" dirty="0">
                <a:solidFill>
                  <a:schemeClr val="tx1"/>
                </a:solidFill>
                <a:latin typeface="Arial" pitchFamily="-109" charset="0"/>
                <a:ea typeface="+mn-ea"/>
                <a:cs typeface="+mn-cs"/>
              </a:rPr>
              <a:t>wide range of possible attacks and the high chance that one will occur sooner rather</a:t>
            </a:r>
          </a:p>
          <a:p>
            <a:r>
              <a:rPr lang="en-US" sz="1200" b="0" i="0" u="none" strike="noStrike" kern="1200" baseline="0" dirty="0">
                <a:solidFill>
                  <a:schemeClr val="tx1"/>
                </a:solidFill>
                <a:latin typeface="Arial" pitchFamily="-109" charset="0"/>
                <a:ea typeface="+mn-ea"/>
                <a:cs typeface="+mn-cs"/>
              </a:rPr>
              <a:t>than later. Discussions with management indicated that while other possible modes of</a:t>
            </a:r>
          </a:p>
          <a:p>
            <a:r>
              <a:rPr lang="en-US" sz="1200" b="0" i="0" u="none" strike="noStrike" kern="1200" baseline="0" dirty="0">
                <a:solidFill>
                  <a:schemeClr val="tx1"/>
                </a:solidFill>
                <a:latin typeface="Arial" pitchFamily="-109" charset="0"/>
                <a:ea typeface="+mn-ea"/>
                <a:cs typeface="+mn-cs"/>
              </a:rPr>
              <a:t>communication exist, they do not allow for transmission of electronic documents. The</a:t>
            </a:r>
          </a:p>
          <a:p>
            <a:r>
              <a:rPr lang="en-US" sz="1200" b="0" i="0" u="none" strike="noStrike" kern="1200" baseline="0" dirty="0">
                <a:solidFill>
                  <a:schemeClr val="tx1"/>
                </a:solidFill>
                <a:latin typeface="Arial" pitchFamily="-109" charset="0"/>
                <a:ea typeface="+mn-ea"/>
                <a:cs typeface="+mn-cs"/>
              </a:rPr>
              <a:t>ability to obtain electronic quotes is a requirement that must be met to place an order</a:t>
            </a:r>
          </a:p>
          <a:p>
            <a:r>
              <a:rPr lang="en-US" sz="1200" b="0" i="0" u="none" strike="noStrike" kern="1200" baseline="0" dirty="0">
                <a:solidFill>
                  <a:schemeClr val="tx1"/>
                </a:solidFill>
                <a:latin typeface="Arial" pitchFamily="-109" charset="0"/>
                <a:ea typeface="+mn-ea"/>
                <a:cs typeface="+mn-cs"/>
              </a:rPr>
              <a:t>in the purchasing system. Reports and other communications are regularly sent via this</a:t>
            </a:r>
          </a:p>
          <a:p>
            <a:r>
              <a:rPr lang="en-US" sz="1200" b="0" i="0" u="none" strike="noStrike" kern="1200" baseline="0" dirty="0">
                <a:solidFill>
                  <a:schemeClr val="tx1"/>
                </a:solidFill>
                <a:latin typeface="Arial" pitchFamily="-109" charset="0"/>
                <a:ea typeface="+mn-ea"/>
                <a:cs typeface="+mn-cs"/>
              </a:rPr>
              <a:t>e-mail, and any inability to send or receive such reports might affect the company’s</a:t>
            </a:r>
          </a:p>
          <a:p>
            <a:r>
              <a:rPr lang="en-US" sz="1200" b="0" i="0" u="none" strike="noStrike" kern="1200" baseline="0" dirty="0">
                <a:solidFill>
                  <a:schemeClr val="tx1"/>
                </a:solidFill>
                <a:latin typeface="Arial" pitchFamily="-109" charset="0"/>
                <a:ea typeface="+mn-ea"/>
                <a:cs typeface="+mn-cs"/>
              </a:rPr>
              <a:t>reputation. There would also be financial costs and time needed to rebuild the e-mail</a:t>
            </a:r>
          </a:p>
          <a:p>
            <a:r>
              <a:rPr lang="en-US" sz="1200" b="0" i="0" u="none" strike="noStrike" kern="1200" baseline="0" dirty="0">
                <a:solidFill>
                  <a:schemeClr val="tx1"/>
                </a:solidFill>
                <a:latin typeface="Arial" pitchFamily="-109" charset="0"/>
                <a:ea typeface="+mn-ea"/>
                <a:cs typeface="+mn-cs"/>
              </a:rPr>
              <a:t>system following a serious compromise. Because compromise would not have a large</a:t>
            </a:r>
          </a:p>
          <a:p>
            <a:r>
              <a:rPr lang="en-US" sz="1200" b="0" i="0" u="none" strike="noStrike" kern="1200" baseline="0" dirty="0">
                <a:solidFill>
                  <a:schemeClr val="tx1"/>
                </a:solidFill>
                <a:latin typeface="Arial" pitchFamily="-109" charset="0"/>
                <a:ea typeface="+mn-ea"/>
                <a:cs typeface="+mn-cs"/>
              </a:rPr>
              <a:t>impact, a consequence rating of Minor was selected. This results in a risk level of High.</a:t>
            </a:r>
          </a:p>
          <a:p>
            <a:endParaRPr lang="en-US" sz="1200" b="0" i="0" u="none" strike="noStrike"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The information was summarized and presented to management. All of the</a:t>
            </a:r>
          </a:p>
          <a:p>
            <a:r>
              <a:rPr lang="en-US" sz="1200" b="0" i="0" u="none" strike="noStrike" kern="1200" baseline="0" dirty="0">
                <a:solidFill>
                  <a:schemeClr val="tx1"/>
                </a:solidFill>
                <a:latin typeface="Arial" pitchFamily="-109" charset="0"/>
                <a:ea typeface="+mn-ea"/>
                <a:cs typeface="+mn-cs"/>
              </a:rPr>
              <a:t>resulting risk levels are above the acceptable minimum management specified as</a:t>
            </a:r>
          </a:p>
          <a:p>
            <a:r>
              <a:rPr lang="en-US" sz="1200" b="0" i="0" u="none" strike="noStrike" kern="1200" baseline="0" dirty="0">
                <a:solidFill>
                  <a:schemeClr val="tx1"/>
                </a:solidFill>
                <a:latin typeface="Arial" pitchFamily="-109" charset="0"/>
                <a:ea typeface="+mn-ea"/>
                <a:cs typeface="+mn-cs"/>
              </a:rPr>
              <a:t>tolerable. Hence treatment is required. Even though the second asset listed had the</a:t>
            </a:r>
          </a:p>
          <a:p>
            <a:r>
              <a:rPr lang="en-US" sz="1200" b="0" i="0" u="none" strike="noStrike" kern="1200" baseline="0" dirty="0">
                <a:solidFill>
                  <a:schemeClr val="tx1"/>
                </a:solidFill>
                <a:latin typeface="Arial" pitchFamily="-109" charset="0"/>
                <a:ea typeface="+mn-ea"/>
                <a:cs typeface="+mn-cs"/>
              </a:rPr>
              <a:t> highest level of risk, management decided that the risk to the SCADA network was</a:t>
            </a:r>
          </a:p>
          <a:p>
            <a:r>
              <a:rPr lang="en-US" sz="1200" b="0" i="0" u="none" strike="noStrike" kern="1200" baseline="0" dirty="0">
                <a:solidFill>
                  <a:schemeClr val="tx1"/>
                </a:solidFill>
                <a:latin typeface="Arial" pitchFamily="-109" charset="0"/>
                <a:ea typeface="+mn-ea"/>
                <a:cs typeface="+mn-cs"/>
              </a:rPr>
              <a:t>unacceptable if there was any possibility of death, however remote. Additionally, the</a:t>
            </a:r>
          </a:p>
          <a:p>
            <a:r>
              <a:rPr lang="en-US" sz="1200" b="0" i="0" u="none" strike="noStrike" kern="1200" baseline="0" dirty="0">
                <a:solidFill>
                  <a:schemeClr val="tx1"/>
                </a:solidFill>
                <a:latin typeface="Arial" pitchFamily="-109" charset="0"/>
                <a:ea typeface="+mn-ea"/>
                <a:cs typeface="+mn-cs"/>
              </a:rPr>
              <a:t>management decided that the government regulator would not look favorably upon a</a:t>
            </a:r>
          </a:p>
          <a:p>
            <a:r>
              <a:rPr lang="en-US" sz="1200" b="0" i="0" u="none" strike="noStrike" kern="1200" baseline="0" dirty="0">
                <a:solidFill>
                  <a:schemeClr val="tx1"/>
                </a:solidFill>
                <a:latin typeface="Arial" pitchFamily="-109" charset="0"/>
                <a:ea typeface="+mn-ea"/>
                <a:cs typeface="+mn-cs"/>
              </a:rPr>
              <a:t>company that failed to rate highly the importance of a potential fatality. Consequently,</a:t>
            </a:r>
          </a:p>
          <a:p>
            <a:r>
              <a:rPr lang="en-US" sz="1200" b="0" i="0" u="none" strike="noStrike" kern="1200" baseline="0" dirty="0">
                <a:solidFill>
                  <a:schemeClr val="tx1"/>
                </a:solidFill>
                <a:latin typeface="Arial" pitchFamily="-109" charset="0"/>
                <a:ea typeface="+mn-ea"/>
                <a:cs typeface="+mn-cs"/>
              </a:rPr>
              <a:t>the management decided to specify the risk to the SCADA as the highest priority for</a:t>
            </a:r>
          </a:p>
          <a:p>
            <a:r>
              <a:rPr lang="en-US" sz="1200" b="0" i="0" u="none" strike="noStrike" kern="1200" baseline="0" dirty="0">
                <a:solidFill>
                  <a:schemeClr val="tx1"/>
                </a:solidFill>
                <a:latin typeface="Arial" pitchFamily="-109" charset="0"/>
                <a:ea typeface="+mn-ea"/>
                <a:cs typeface="+mn-cs"/>
              </a:rPr>
              <a:t>treatment. The risk to the integrity of stored information was next. The management</a:t>
            </a:r>
          </a:p>
          <a:p>
            <a:r>
              <a:rPr lang="en-US" sz="1200" b="0" i="0" u="none" strike="noStrike" kern="1200" baseline="0" dirty="0">
                <a:solidFill>
                  <a:schemeClr val="tx1"/>
                </a:solidFill>
                <a:latin typeface="Arial" pitchFamily="-109" charset="0"/>
                <a:ea typeface="+mn-ea"/>
                <a:cs typeface="+mn-cs"/>
              </a:rPr>
              <a:t>also decided to place the risk to the e-mail systems last, behind the lower risk to the</a:t>
            </a:r>
          </a:p>
          <a:p>
            <a:r>
              <a:rPr lang="en-US" sz="1200" b="0" i="0" u="none" strike="noStrike" kern="1200" baseline="0" dirty="0">
                <a:solidFill>
                  <a:schemeClr val="tx1"/>
                </a:solidFill>
                <a:latin typeface="Arial" pitchFamily="-109" charset="0"/>
                <a:ea typeface="+mn-ea"/>
                <a:cs typeface="+mn-cs"/>
              </a:rPr>
              <a:t>Maintenance/Production system, in part because its compromise would not affect the</a:t>
            </a:r>
          </a:p>
          <a:p>
            <a:r>
              <a:rPr lang="en-US" sz="1200" b="0" i="0" u="none" strike="noStrike" kern="1200" baseline="0" dirty="0">
                <a:solidFill>
                  <a:schemeClr val="tx1"/>
                </a:solidFill>
                <a:latin typeface="Arial" pitchFamily="-109" charset="0"/>
                <a:ea typeface="+mn-ea"/>
                <a:cs typeface="+mn-cs"/>
              </a:rPr>
              <a:t>output of the mining and processing units and also because treatment would involve</a:t>
            </a:r>
          </a:p>
          <a:p>
            <a:r>
              <a:rPr lang="en-US" sz="1200" b="0" i="0" u="none" strike="noStrike" kern="1200" baseline="0" dirty="0">
                <a:solidFill>
                  <a:schemeClr val="tx1"/>
                </a:solidFill>
                <a:latin typeface="Arial" pitchFamily="-109" charset="0"/>
                <a:ea typeface="+mn-ea"/>
                <a:cs typeface="+mn-cs"/>
              </a:rPr>
              <a:t>the company’s mail gateway, which was outside the management’s control.</a:t>
            </a:r>
          </a:p>
          <a:p>
            <a:endParaRPr lang="en-US" sz="1200" b="0" i="0" u="none" strike="noStrike" kern="1200" baseline="0" dirty="0">
              <a:solidFill>
                <a:schemeClr val="tx1"/>
              </a:solidFill>
              <a:latin typeface="Arial" pitchFamily="-109" charset="0"/>
              <a:ea typeface="+mn-ea"/>
              <a:cs typeface="+mn-cs"/>
            </a:endParaRPr>
          </a:p>
          <a:p>
            <a:r>
              <a:rPr lang="en-US" sz="1200" b="0" i="0" u="none" strike="noStrike" kern="1200" baseline="0" dirty="0">
                <a:solidFill>
                  <a:schemeClr val="tx1"/>
                </a:solidFill>
                <a:latin typeface="Arial" pitchFamily="-109" charset="0"/>
                <a:ea typeface="+mn-ea"/>
                <a:cs typeface="+mn-cs"/>
              </a:rPr>
              <a:t>The final result of this risk assessment process is shown in Table 14.6, the resulting</a:t>
            </a:r>
          </a:p>
          <a:p>
            <a:r>
              <a:rPr lang="en-US" sz="1200" b="0" i="0" u="none" strike="noStrike" kern="1200" baseline="0" dirty="0">
                <a:solidFill>
                  <a:schemeClr val="tx1"/>
                </a:solidFill>
                <a:latin typeface="Arial" pitchFamily="-109" charset="0"/>
                <a:ea typeface="+mn-ea"/>
                <a:cs typeface="+mn-cs"/>
              </a:rPr>
              <a:t>overall risk register table. It shows the identified assets with the threats to them,</a:t>
            </a:r>
          </a:p>
          <a:p>
            <a:r>
              <a:rPr lang="en-US" sz="1200" b="0" i="0" u="none" strike="noStrike" kern="1200" baseline="0" dirty="0">
                <a:solidFill>
                  <a:schemeClr val="tx1"/>
                </a:solidFill>
                <a:latin typeface="Arial" pitchFamily="-109" charset="0"/>
                <a:ea typeface="+mn-ea"/>
                <a:cs typeface="+mn-cs"/>
              </a:rPr>
              <a:t>and the assigned ratings and priority. This information would then influence the selection</a:t>
            </a:r>
          </a:p>
          <a:p>
            <a:r>
              <a:rPr lang="en-US" sz="1200" b="0" i="0" u="none" strike="noStrike" kern="1200" baseline="0" dirty="0">
                <a:solidFill>
                  <a:schemeClr val="tx1"/>
                </a:solidFill>
                <a:latin typeface="Arial" pitchFamily="-109" charset="0"/>
                <a:ea typeface="+mn-ea"/>
                <a:cs typeface="+mn-cs"/>
              </a:rPr>
              <a:t>of suitable treatments. Management decided the first five risks should be treated</a:t>
            </a:r>
          </a:p>
          <a:p>
            <a:r>
              <a:rPr lang="en-US" sz="1200" b="0" i="0" u="none" strike="noStrike" kern="1200" baseline="0" dirty="0">
                <a:solidFill>
                  <a:schemeClr val="tx1"/>
                </a:solidFill>
                <a:latin typeface="Arial" pitchFamily="-109" charset="0"/>
                <a:ea typeface="+mn-ea"/>
                <a:cs typeface="+mn-cs"/>
              </a:rPr>
              <a:t>by implementing suitable controls, which would reduce either the likelihood or the</a:t>
            </a:r>
          </a:p>
          <a:p>
            <a:r>
              <a:rPr lang="en-US" sz="1200" b="0" i="0" u="none" strike="noStrike" kern="1200" baseline="0" dirty="0">
                <a:solidFill>
                  <a:schemeClr val="tx1"/>
                </a:solidFill>
                <a:latin typeface="Arial" pitchFamily="-109" charset="0"/>
                <a:ea typeface="+mn-ea"/>
                <a:cs typeface="+mn-cs"/>
              </a:rPr>
              <a:t>consequence should these risks occur. This process is discussed in the next chapter.</a:t>
            </a:r>
          </a:p>
          <a:p>
            <a:r>
              <a:rPr lang="en-US" sz="1200" b="0" i="0" u="none" strike="noStrike" kern="1200" baseline="0" dirty="0">
                <a:solidFill>
                  <a:schemeClr val="tx1"/>
                </a:solidFill>
                <a:latin typeface="Arial" pitchFamily="-109" charset="0"/>
                <a:ea typeface="+mn-ea"/>
                <a:cs typeface="+mn-cs"/>
              </a:rPr>
              <a:t>None of these risks could be accepted or avoided. Responsibility for the final risk</a:t>
            </a:r>
          </a:p>
          <a:p>
            <a:r>
              <a:rPr lang="en-US" sz="1200" b="0" i="0" u="none" strike="noStrike" kern="1200" baseline="0" dirty="0">
                <a:solidFill>
                  <a:schemeClr val="tx1"/>
                </a:solidFill>
                <a:latin typeface="Arial" pitchFamily="-109" charset="0"/>
                <a:ea typeface="+mn-ea"/>
                <a:cs typeface="+mn-cs"/>
              </a:rPr>
              <a:t>to the e-mail system was found to be primarily with the parent company’s IT group,</a:t>
            </a:r>
          </a:p>
          <a:p>
            <a:r>
              <a:rPr lang="en-US" sz="1200" b="0" i="0" u="none" strike="noStrike" kern="1200" baseline="0" dirty="0">
                <a:solidFill>
                  <a:schemeClr val="tx1"/>
                </a:solidFill>
                <a:latin typeface="Arial" pitchFamily="-109" charset="0"/>
                <a:ea typeface="+mn-ea"/>
                <a:cs typeface="+mn-cs"/>
              </a:rPr>
              <a:t>which manages the external mail gateway. Hence the risk is shared with that group.</a:t>
            </a:r>
          </a:p>
          <a:p>
            <a:endParaRPr lang="en-US" dirty="0"/>
          </a:p>
        </p:txBody>
      </p:sp>
      <p:sp>
        <p:nvSpPr>
          <p:cNvPr id="4" name="Slide Number Placeholder 3"/>
          <p:cNvSpPr>
            <a:spLocks noGrp="1"/>
          </p:cNvSpPr>
          <p:nvPr>
            <p:ph type="sldNum" sz="quarter" idx="10"/>
          </p:nvPr>
        </p:nvSpPr>
        <p:spPr/>
        <p:txBody>
          <a:bodyPr/>
          <a:lstStyle/>
          <a:p>
            <a:fld id="{D5CC3096-83BF-4C4F-B538-52097ACD79E2}" type="slidenum">
              <a:rPr lang="en-AU" smtClean="0"/>
              <a:pPr/>
              <a:t>35</a:t>
            </a:fld>
            <a:endParaRPr lang="en-AU"/>
          </a:p>
        </p:txBody>
      </p:sp>
    </p:spTree>
    <p:extLst>
      <p:ext uri="{BB962C8B-B14F-4D97-AF65-F5344CB8AC3E}">
        <p14:creationId xmlns:p14="http://schemas.microsoft.com/office/powerpoint/2010/main" val="4036495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36</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dirty="0">
                <a:latin typeface="Times New Roman" pitchFamily="-107" charset="0"/>
              </a:rPr>
              <a:t>Chapter 14 summary.</a:t>
            </a:r>
          </a:p>
        </p:txBody>
      </p:sp>
    </p:spTree>
    <p:extLst>
      <p:ext uri="{BB962C8B-B14F-4D97-AF65-F5344CB8AC3E}">
        <p14:creationId xmlns:p14="http://schemas.microsoft.com/office/powerpoint/2010/main" val="880442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kern="1200" baseline="0" dirty="0">
                <a:solidFill>
                  <a:schemeClr val="tx1"/>
                </a:solidFill>
                <a:latin typeface="Arial" pitchFamily="-109" charset="0"/>
                <a:ea typeface="+mn-ea"/>
                <a:cs typeface="+mn-cs"/>
              </a:rPr>
              <a:t>The discipline of IT security management has evolved considerably over the last few</a:t>
            </a:r>
          </a:p>
          <a:p>
            <a:r>
              <a:rPr lang="en-US" sz="1200" kern="1200" baseline="0" dirty="0">
                <a:solidFill>
                  <a:schemeClr val="tx1"/>
                </a:solidFill>
                <a:latin typeface="Arial" pitchFamily="-109" charset="0"/>
                <a:ea typeface="+mn-ea"/>
                <a:cs typeface="+mn-cs"/>
              </a:rPr>
              <a:t>decades. This has occurred in response to the rapid growth of, and dependence on, networked</a:t>
            </a:r>
          </a:p>
          <a:p>
            <a:r>
              <a:rPr lang="en-US" sz="1200" kern="1200" baseline="0" dirty="0">
                <a:solidFill>
                  <a:schemeClr val="tx1"/>
                </a:solidFill>
                <a:latin typeface="Arial" pitchFamily="-109" charset="0"/>
                <a:ea typeface="+mn-ea"/>
                <a:cs typeface="+mn-cs"/>
              </a:rPr>
              <a:t>computer systems and the associated rise in risks to these systems. In the last</a:t>
            </a:r>
          </a:p>
          <a:p>
            <a:r>
              <a:rPr lang="en-US" sz="1200" kern="1200" baseline="0" dirty="0">
                <a:solidFill>
                  <a:schemeClr val="tx1"/>
                </a:solidFill>
                <a:latin typeface="Arial" pitchFamily="-109" charset="0"/>
                <a:ea typeface="+mn-ea"/>
                <a:cs typeface="+mn-cs"/>
              </a:rPr>
              <a:t>decade a number of national and international standards have been published. These</a:t>
            </a:r>
          </a:p>
          <a:p>
            <a:r>
              <a:rPr lang="en-US" sz="1200" kern="1200" baseline="0" dirty="0">
                <a:solidFill>
                  <a:schemeClr val="tx1"/>
                </a:solidFill>
                <a:latin typeface="Arial" pitchFamily="-109" charset="0"/>
                <a:ea typeface="+mn-ea"/>
                <a:cs typeface="+mn-cs"/>
              </a:rPr>
              <a:t>represent a consensus on the </a:t>
            </a:r>
            <a:r>
              <a:rPr lang="en-US" sz="1200" i="1" kern="1200" baseline="0" dirty="0">
                <a:solidFill>
                  <a:schemeClr val="tx1"/>
                </a:solidFill>
                <a:latin typeface="Arial" pitchFamily="-109" charset="0"/>
                <a:ea typeface="+mn-ea"/>
                <a:cs typeface="+mn-cs"/>
              </a:rPr>
              <a:t>best practice in the field. </a:t>
            </a:r>
            <a:r>
              <a:rPr lang="en-US" sz="1200" i="0" kern="1200" baseline="0" dirty="0">
                <a:solidFill>
                  <a:schemeClr val="tx1"/>
                </a:solidFill>
                <a:latin typeface="Arial" pitchFamily="-109" charset="0"/>
                <a:ea typeface="+mn-ea"/>
                <a:cs typeface="+mn-cs"/>
              </a:rPr>
              <a:t>The International </a:t>
            </a:r>
            <a:r>
              <a:rPr lang="en-US" sz="1200" kern="1200" baseline="0" dirty="0">
                <a:solidFill>
                  <a:schemeClr val="tx1"/>
                </a:solidFill>
                <a:latin typeface="Arial" pitchFamily="-109" charset="0"/>
                <a:ea typeface="+mn-ea"/>
                <a:cs typeface="+mn-cs"/>
              </a:rPr>
              <a:t> Standards </a:t>
            </a:r>
          </a:p>
          <a:p>
            <a:r>
              <a:rPr lang="en-US" sz="1200" kern="1200" baseline="0" dirty="0">
                <a:solidFill>
                  <a:schemeClr val="tx1"/>
                </a:solidFill>
                <a:latin typeface="Arial" pitchFamily="-109" charset="0"/>
                <a:ea typeface="+mn-ea"/>
                <a:cs typeface="+mn-cs"/>
              </a:rPr>
              <a:t>Organization (ISO) has revised and consolidated a number of these standards</a:t>
            </a:r>
          </a:p>
          <a:p>
            <a:r>
              <a:rPr lang="en-US" sz="1200" kern="1200" baseline="0" dirty="0">
                <a:solidFill>
                  <a:schemeClr val="tx1"/>
                </a:solidFill>
                <a:latin typeface="Arial" pitchFamily="-109" charset="0"/>
                <a:ea typeface="+mn-ea"/>
                <a:cs typeface="+mn-cs"/>
              </a:rPr>
              <a:t>into the ISO 27000 series. Table 14.1 details a number of recently adopted</a:t>
            </a:r>
          </a:p>
          <a:p>
            <a:r>
              <a:rPr lang="en-US" sz="1200" kern="1200" baseline="0" dirty="0">
                <a:solidFill>
                  <a:schemeClr val="tx1"/>
                </a:solidFill>
                <a:latin typeface="Arial" pitchFamily="-109" charset="0"/>
                <a:ea typeface="+mn-ea"/>
                <a:cs typeface="+mn-cs"/>
              </a:rPr>
              <a:t>standards within this family. In the United States, NIST has also produced a number</a:t>
            </a:r>
          </a:p>
          <a:p>
            <a:r>
              <a:rPr lang="en-US" sz="1200" kern="1200" baseline="0" dirty="0">
                <a:solidFill>
                  <a:schemeClr val="tx1"/>
                </a:solidFill>
                <a:latin typeface="Arial" pitchFamily="-109" charset="0"/>
                <a:ea typeface="+mn-ea"/>
                <a:cs typeface="+mn-cs"/>
              </a:rPr>
              <a:t>of relevant standards, including NIST SP 800-18 (</a:t>
            </a:r>
            <a:r>
              <a:rPr lang="en-US" sz="1200" i="1" kern="1200" baseline="0" dirty="0">
                <a:solidFill>
                  <a:schemeClr val="tx1"/>
                </a:solidFill>
                <a:latin typeface="Arial" pitchFamily="-109" charset="0"/>
                <a:ea typeface="+mn-ea"/>
                <a:cs typeface="+mn-cs"/>
              </a:rPr>
              <a:t>Guide for Developing Security</a:t>
            </a:r>
          </a:p>
          <a:p>
            <a:r>
              <a:rPr lang="en-US" sz="1200" i="1" kern="1200" baseline="0" dirty="0">
                <a:solidFill>
                  <a:schemeClr val="tx1"/>
                </a:solidFill>
                <a:latin typeface="Arial" pitchFamily="-109" charset="0"/>
                <a:ea typeface="+mn-ea"/>
                <a:cs typeface="+mn-cs"/>
              </a:rPr>
              <a:t>Plans for Federal Information Systems</a:t>
            </a:r>
            <a:r>
              <a:rPr lang="en-US" sz="1200" kern="1200" baseline="0" dirty="0">
                <a:solidFill>
                  <a:schemeClr val="tx1"/>
                </a:solidFill>
                <a:latin typeface="Arial" pitchFamily="-109" charset="0"/>
                <a:ea typeface="+mn-ea"/>
                <a:cs typeface="+mn-cs"/>
              </a:rPr>
              <a:t>, February 2006), NIST SP 800-30 </a:t>
            </a:r>
            <a:r>
              <a:rPr lang="en-US" sz="1200" i="1" kern="1200" baseline="0" dirty="0">
                <a:solidFill>
                  <a:schemeClr val="tx1"/>
                </a:solidFill>
                <a:latin typeface="Arial" pitchFamily="-109" charset="0"/>
                <a:ea typeface="+mn-ea"/>
                <a:cs typeface="+mn-cs"/>
              </a:rPr>
              <a:t>(Guide</a:t>
            </a:r>
          </a:p>
          <a:p>
            <a:r>
              <a:rPr lang="en-US" sz="1200" i="1" kern="1200" baseline="0" dirty="0">
                <a:solidFill>
                  <a:schemeClr val="tx1"/>
                </a:solidFill>
                <a:latin typeface="Arial" pitchFamily="-109" charset="0"/>
                <a:ea typeface="+mn-ea"/>
                <a:cs typeface="+mn-cs"/>
              </a:rPr>
              <a:t>for Conducting Risk Assessments</a:t>
            </a:r>
            <a:r>
              <a:rPr lang="en-US" sz="1200" kern="1200" baseline="0" dirty="0">
                <a:solidFill>
                  <a:schemeClr val="tx1"/>
                </a:solidFill>
                <a:latin typeface="Arial" pitchFamily="-109" charset="0"/>
                <a:ea typeface="+mn-ea"/>
                <a:cs typeface="+mn-cs"/>
              </a:rPr>
              <a:t>, September 2012), and NIST SP 800-53 (</a:t>
            </a:r>
            <a:r>
              <a:rPr lang="en-US" sz="1200" i="1" kern="1200" baseline="0" dirty="0">
                <a:solidFill>
                  <a:schemeClr val="tx1"/>
                </a:solidFill>
                <a:latin typeface="Arial" pitchFamily="-109" charset="0"/>
                <a:ea typeface="+mn-ea"/>
                <a:cs typeface="+mn-cs"/>
              </a:rPr>
              <a:t>Security</a:t>
            </a:r>
          </a:p>
          <a:p>
            <a:r>
              <a:rPr lang="en-US" sz="1200" i="1" kern="1200" baseline="0" dirty="0">
                <a:solidFill>
                  <a:schemeClr val="tx1"/>
                </a:solidFill>
                <a:latin typeface="Arial" pitchFamily="-109" charset="0"/>
                <a:ea typeface="+mn-ea"/>
                <a:cs typeface="+mn-cs"/>
              </a:rPr>
              <a:t>and Privacy Controls for Federal Information Systems and Organizations</a:t>
            </a:r>
            <a:r>
              <a:rPr lang="en-US" sz="1200" kern="1200" baseline="0" dirty="0">
                <a:solidFill>
                  <a:schemeClr val="tx1"/>
                </a:solidFill>
                <a:latin typeface="Arial" pitchFamily="-109" charset="0"/>
                <a:ea typeface="+mn-ea"/>
                <a:cs typeface="+mn-cs"/>
              </a:rPr>
              <a:t>, January</a:t>
            </a:r>
          </a:p>
          <a:p>
            <a:r>
              <a:rPr lang="en-US" sz="1200" kern="1200" baseline="0" dirty="0">
                <a:solidFill>
                  <a:schemeClr val="tx1"/>
                </a:solidFill>
                <a:latin typeface="Arial" pitchFamily="-109" charset="0"/>
                <a:ea typeface="+mn-ea"/>
                <a:cs typeface="+mn-cs"/>
              </a:rPr>
              <a:t>2015). NIST also released the “</a:t>
            </a:r>
            <a:r>
              <a:rPr lang="en-US" sz="1200" i="1" kern="1200" baseline="0" dirty="0">
                <a:solidFill>
                  <a:schemeClr val="tx1"/>
                </a:solidFill>
                <a:latin typeface="Arial" pitchFamily="-109" charset="0"/>
                <a:ea typeface="+mn-ea"/>
                <a:cs typeface="+mn-cs"/>
              </a:rPr>
              <a:t>Framework for Improving Critical Infrastructure</a:t>
            </a:r>
          </a:p>
          <a:p>
            <a:r>
              <a:rPr lang="en-US" sz="1200" i="1" kern="1200" baseline="0" dirty="0" err="1">
                <a:solidFill>
                  <a:schemeClr val="tx1"/>
                </a:solidFill>
                <a:latin typeface="Arial" pitchFamily="-109" charset="0"/>
                <a:ea typeface="+mn-ea"/>
                <a:cs typeface="+mn-cs"/>
              </a:rPr>
              <a:t>Cybersecurity</a:t>
            </a:r>
            <a:r>
              <a:rPr lang="en-US" sz="1200" i="1" kern="1200" baseline="0" dirty="0">
                <a:solidFill>
                  <a:schemeClr val="tx1"/>
                </a:solidFill>
                <a:latin typeface="Arial" pitchFamily="-109" charset="0"/>
                <a:ea typeface="+mn-ea"/>
                <a:cs typeface="+mn-cs"/>
              </a:rPr>
              <a:t> </a:t>
            </a:r>
            <a:r>
              <a:rPr lang="en-US" sz="1200" kern="1200" baseline="0" dirty="0">
                <a:solidFill>
                  <a:schemeClr val="tx1"/>
                </a:solidFill>
                <a:latin typeface="Arial" pitchFamily="-109" charset="0"/>
                <a:ea typeface="+mn-ea"/>
                <a:cs typeface="+mn-cs"/>
              </a:rPr>
              <a:t>”in 2014, to provide guidance to organizations on systematically managing</a:t>
            </a:r>
          </a:p>
          <a:p>
            <a:r>
              <a:rPr lang="en-US" sz="1200" kern="1200" baseline="0" dirty="0" err="1">
                <a:solidFill>
                  <a:schemeClr val="tx1"/>
                </a:solidFill>
                <a:latin typeface="Arial" pitchFamily="-109" charset="0"/>
                <a:ea typeface="+mn-ea"/>
                <a:cs typeface="+mn-cs"/>
              </a:rPr>
              <a:t>cybersecurity</a:t>
            </a:r>
            <a:r>
              <a:rPr lang="en-US" sz="1200" kern="1200" baseline="0" dirty="0">
                <a:solidFill>
                  <a:schemeClr val="tx1"/>
                </a:solidFill>
                <a:latin typeface="Arial" pitchFamily="-109" charset="0"/>
                <a:ea typeface="+mn-ea"/>
                <a:cs typeface="+mn-cs"/>
              </a:rPr>
              <a:t> risks. With the growth of concerns about corporate governance</a:t>
            </a:r>
          </a:p>
          <a:p>
            <a:r>
              <a:rPr lang="en-US" sz="1200" kern="1200" baseline="0" dirty="0">
                <a:solidFill>
                  <a:schemeClr val="tx1"/>
                </a:solidFill>
                <a:latin typeface="Arial" pitchFamily="-109" charset="0"/>
                <a:ea typeface="+mn-ea"/>
                <a:cs typeface="+mn-cs"/>
              </a:rPr>
              <a:t>following events such as the global financial crisis and repeated incidences of the</a:t>
            </a:r>
          </a:p>
          <a:p>
            <a:r>
              <a:rPr lang="en-US" sz="1200" kern="1200" baseline="0" dirty="0">
                <a:solidFill>
                  <a:schemeClr val="tx1"/>
                </a:solidFill>
                <a:latin typeface="Arial" pitchFamily="-109" charset="0"/>
                <a:ea typeface="+mn-ea"/>
                <a:cs typeface="+mn-cs"/>
              </a:rPr>
              <a:t>loss of personal information by government organizations and other businesses,</a:t>
            </a:r>
          </a:p>
          <a:p>
            <a:r>
              <a:rPr lang="en-US" sz="1200" kern="1200" baseline="0" dirty="0">
                <a:solidFill>
                  <a:schemeClr val="tx1"/>
                </a:solidFill>
                <a:latin typeface="Arial" pitchFamily="-109" charset="0"/>
                <a:ea typeface="+mn-ea"/>
                <a:cs typeface="+mn-cs"/>
              </a:rPr>
              <a:t>auditors for such organizations increasingly require adherence to formal standards</a:t>
            </a:r>
          </a:p>
          <a:p>
            <a:r>
              <a:rPr lang="en-US" sz="1200" kern="1200" baseline="0" dirty="0">
                <a:solidFill>
                  <a:schemeClr val="tx1"/>
                </a:solidFill>
                <a:latin typeface="Arial" pitchFamily="-109" charset="0"/>
                <a:ea typeface="+mn-ea"/>
                <a:cs typeface="+mn-cs"/>
              </a:rPr>
              <a:t>such as these.</a:t>
            </a:r>
          </a:p>
          <a:p>
            <a:endParaRPr lang="en-US" dirty="0">
              <a:latin typeface="Times" pitchFamily="-109" charset="0"/>
            </a:endParaRPr>
          </a:p>
          <a:p>
            <a:endParaRPr lang="en-US" dirty="0"/>
          </a:p>
        </p:txBody>
      </p:sp>
      <p:sp>
        <p:nvSpPr>
          <p:cNvPr id="4" name="Slide Number Placeholder 3"/>
          <p:cNvSpPr>
            <a:spLocks noGrp="1"/>
          </p:cNvSpPr>
          <p:nvPr>
            <p:ph type="sldNum" sz="quarter" idx="10"/>
          </p:nvPr>
        </p:nvSpPr>
        <p:spPr/>
        <p:txBody>
          <a:bodyPr/>
          <a:lstStyle/>
          <a:p>
            <a:fld id="{D5CC3096-83BF-4C4F-B538-52097ACD79E2}" type="slidenum">
              <a:rPr lang="en-AU" smtClean="0"/>
              <a:pPr/>
              <a:t>4</a:t>
            </a:fld>
            <a:endParaRPr lang="en-AU"/>
          </a:p>
        </p:txBody>
      </p:sp>
    </p:spTree>
    <p:extLst>
      <p:ext uri="{BB962C8B-B14F-4D97-AF65-F5344CB8AC3E}">
        <p14:creationId xmlns:p14="http://schemas.microsoft.com/office/powerpoint/2010/main" val="3904427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74D0C0-006E-6F48-B4BE-F69A564E5D3C}" type="slidenum">
              <a:rPr lang="en-AU"/>
              <a:pPr/>
              <a:t>5</a:t>
            </a:fld>
            <a:endParaRPr lang="en-AU"/>
          </a:p>
        </p:txBody>
      </p:sp>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[ISO13335] provides a conceptual framework for managing security. </a:t>
            </a:r>
            <a:r>
              <a:rPr lang="en-US" sz="1200" kern="1200" baseline="0">
                <a:solidFill>
                  <a:schemeClr val="tx1"/>
                </a:solidFill>
                <a:latin typeface="Arial" pitchFamily="-109" charset="0"/>
                <a:ea typeface="+mn-ea"/>
                <a:cs typeface="+mn-cs"/>
              </a:rPr>
              <a:t>It defines </a:t>
            </a:r>
            <a:r>
              <a:rPr lang="en-US" sz="1200" b="1" kern="1200" baseline="0">
                <a:solidFill>
                  <a:schemeClr val="tx1"/>
                </a:solidFill>
                <a:latin typeface="Arial" pitchFamily="-109" charset="0"/>
                <a:ea typeface="+mn-ea"/>
                <a:cs typeface="+mn-cs"/>
              </a:rPr>
              <a:t>IT </a:t>
            </a:r>
            <a:r>
              <a:rPr lang="en-US" sz="1200" b="1" kern="1200" baseline="0" dirty="0">
                <a:solidFill>
                  <a:schemeClr val="tx1"/>
                </a:solidFill>
                <a:latin typeface="Arial" pitchFamily="-109" charset="0"/>
                <a:ea typeface="+mn-ea"/>
                <a:cs typeface="+mn-cs"/>
              </a:rPr>
              <a:t>security management </a:t>
            </a:r>
            <a:r>
              <a:rPr lang="en-US" sz="1200" b="0" kern="1200" baseline="0" dirty="0">
                <a:solidFill>
                  <a:schemeClr val="tx1"/>
                </a:solidFill>
                <a:latin typeface="Arial" pitchFamily="-109" charset="0"/>
                <a:ea typeface="+mn-ea"/>
                <a:cs typeface="+mn-cs"/>
              </a:rPr>
              <a:t>as follows:</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IT SECURITY MANAGEMENT</a:t>
            </a:r>
            <a:r>
              <a:rPr lang="en-US" sz="1200" b="0" kern="1200" baseline="0" dirty="0">
                <a:solidFill>
                  <a:schemeClr val="tx1"/>
                </a:solidFill>
                <a:latin typeface="Arial" pitchFamily="-109" charset="0"/>
                <a:ea typeface="+mn-ea"/>
                <a:cs typeface="+mn-cs"/>
              </a:rPr>
              <a:t>: A process used to achieve and maintain appropriate </a:t>
            </a:r>
            <a:r>
              <a:rPr lang="en-US" sz="1200" kern="1200" baseline="0" dirty="0">
                <a:solidFill>
                  <a:schemeClr val="tx1"/>
                </a:solidFill>
                <a:latin typeface="Arial" pitchFamily="-109" charset="0"/>
                <a:ea typeface="+mn-ea"/>
                <a:cs typeface="+mn-cs"/>
              </a:rPr>
              <a:t>levels of confidentiality, integrity, availability, accountability, authenticity, and reliability.</a:t>
            </a:r>
          </a:p>
          <a:p>
            <a:r>
              <a:rPr lang="en-US" sz="1200" kern="1200" baseline="0" dirty="0">
                <a:solidFill>
                  <a:schemeClr val="tx1"/>
                </a:solidFill>
                <a:latin typeface="Arial" pitchFamily="-109" charset="0"/>
                <a:ea typeface="+mn-ea"/>
                <a:cs typeface="+mn-cs"/>
              </a:rPr>
              <a:t>IT security management functions include: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determining organizational IT security objectives, strategies, and policies</a:t>
            </a:r>
          </a:p>
          <a:p>
            <a:r>
              <a:rPr lang="en-US" sz="1200" kern="1200" baseline="0" dirty="0">
                <a:solidFill>
                  <a:schemeClr val="tx1"/>
                </a:solidFill>
                <a:latin typeface="Arial" pitchFamily="-109" charset="0"/>
                <a:ea typeface="+mn-ea"/>
                <a:cs typeface="+mn-cs"/>
              </a:rPr>
              <a:t>• determining organizational IT security requirements</a:t>
            </a:r>
          </a:p>
          <a:p>
            <a:r>
              <a:rPr lang="en-US" sz="1200" kern="1200" baseline="0" dirty="0">
                <a:solidFill>
                  <a:schemeClr val="tx1"/>
                </a:solidFill>
                <a:latin typeface="Arial" pitchFamily="-109" charset="0"/>
                <a:ea typeface="+mn-ea"/>
                <a:cs typeface="+mn-cs"/>
              </a:rPr>
              <a:t>• identifying and analyzing security threats to IT assets within the organization</a:t>
            </a:r>
          </a:p>
          <a:p>
            <a:r>
              <a:rPr lang="en-US" sz="1200" kern="1200" baseline="0" dirty="0">
                <a:solidFill>
                  <a:schemeClr val="tx1"/>
                </a:solidFill>
                <a:latin typeface="Arial" pitchFamily="-109" charset="0"/>
                <a:ea typeface="+mn-ea"/>
                <a:cs typeface="+mn-cs"/>
              </a:rPr>
              <a:t>• identifying and analyzing risks</a:t>
            </a:r>
          </a:p>
          <a:p>
            <a:r>
              <a:rPr lang="en-US" sz="1200" kern="1200" baseline="0" dirty="0">
                <a:solidFill>
                  <a:schemeClr val="tx1"/>
                </a:solidFill>
                <a:latin typeface="Arial" pitchFamily="-109" charset="0"/>
                <a:ea typeface="+mn-ea"/>
                <a:cs typeface="+mn-cs"/>
              </a:rPr>
              <a:t>• specifying appropriate safeguards</a:t>
            </a:r>
          </a:p>
          <a:p>
            <a:r>
              <a:rPr lang="en-US" sz="1200" kern="1200" baseline="0" dirty="0">
                <a:solidFill>
                  <a:schemeClr val="tx1"/>
                </a:solidFill>
                <a:latin typeface="Arial" pitchFamily="-109" charset="0"/>
                <a:ea typeface="+mn-ea"/>
                <a:cs typeface="+mn-cs"/>
              </a:rPr>
              <a:t>• monitoring the implementation and operation of safeguards that are necessary </a:t>
            </a:r>
            <a:r>
              <a:rPr lang="en-US" sz="1200" kern="1200" baseline="0" dirty="0" err="1">
                <a:solidFill>
                  <a:schemeClr val="tx1"/>
                </a:solidFill>
                <a:latin typeface="Arial" pitchFamily="-109" charset="0"/>
                <a:ea typeface="+mn-ea"/>
                <a:cs typeface="+mn-cs"/>
              </a:rPr>
              <a:t>inorder</a:t>
            </a:r>
            <a:r>
              <a:rPr lang="en-US" sz="1200" kern="1200" baseline="0" dirty="0">
                <a:solidFill>
                  <a:schemeClr val="tx1"/>
                </a:solidFill>
                <a:latin typeface="Arial" pitchFamily="-109" charset="0"/>
                <a:ea typeface="+mn-ea"/>
                <a:cs typeface="+mn-cs"/>
              </a:rPr>
              <a:t> to cost effectively protect the information and services within the organization</a:t>
            </a:r>
          </a:p>
          <a:p>
            <a:r>
              <a:rPr lang="en-US" sz="1200" kern="1200" baseline="0" dirty="0">
                <a:solidFill>
                  <a:schemeClr val="tx1"/>
                </a:solidFill>
                <a:latin typeface="Arial" pitchFamily="-109" charset="0"/>
                <a:ea typeface="+mn-ea"/>
                <a:cs typeface="+mn-cs"/>
              </a:rPr>
              <a:t>• developing and implementing a security awareness program</a:t>
            </a:r>
          </a:p>
          <a:p>
            <a:r>
              <a:rPr lang="en-US" sz="1200" kern="1200" baseline="0" dirty="0">
                <a:solidFill>
                  <a:schemeClr val="tx1"/>
                </a:solidFill>
                <a:latin typeface="Arial" pitchFamily="-109" charset="0"/>
                <a:ea typeface="+mn-ea"/>
                <a:cs typeface="+mn-cs"/>
              </a:rPr>
              <a:t>• detecting and reacting to incidents</a:t>
            </a:r>
          </a:p>
        </p:txBody>
      </p:sp>
    </p:spTree>
    <p:extLst>
      <p:ext uri="{BB962C8B-B14F-4D97-AF65-F5344CB8AC3E}">
        <p14:creationId xmlns:p14="http://schemas.microsoft.com/office/powerpoint/2010/main" val="2655295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9EB1B8A-E8C2-0D47-BCB4-1F268BA287AC}" type="slidenum">
              <a:rPr lang="en-AU"/>
              <a:pPr/>
              <a:t>6</a:t>
            </a:fld>
            <a:endParaRPr lang="en-AU"/>
          </a:p>
        </p:txBody>
      </p:sp>
      <p:sp>
        <p:nvSpPr>
          <p:cNvPr id="214018" name="Rectangle 2"/>
          <p:cNvSpPr>
            <a:spLocks noGrp="1" noRot="1" noChangeAspect="1" noChangeArrowheads="1" noTextEdit="1"/>
          </p:cNvSpPr>
          <p:nvPr>
            <p:ph type="sldImg"/>
          </p:nvPr>
        </p:nvSpPr>
        <p:spPr>
          <a:ln/>
        </p:spPr>
      </p:sp>
      <p:sp>
        <p:nvSpPr>
          <p:cNvPr id="21401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This process is illustrated in Figure 14.1 (adapted from figure 1 in ISO27005 (</a:t>
            </a:r>
            <a:r>
              <a:rPr lang="en-US" sz="1200" i="1" kern="1200" baseline="0" dirty="0">
                <a:solidFill>
                  <a:schemeClr val="tx1"/>
                </a:solidFill>
                <a:latin typeface="Arial" pitchFamily="-109" charset="0"/>
                <a:ea typeface="+mn-ea"/>
                <a:cs typeface="+mn-cs"/>
              </a:rPr>
              <a:t>Information security risk management, </a:t>
            </a:r>
            <a:r>
              <a:rPr lang="en-US" sz="1200" i="0" kern="1200" baseline="0" dirty="0">
                <a:solidFill>
                  <a:schemeClr val="tx1"/>
                </a:solidFill>
                <a:latin typeface="Arial" pitchFamily="-109" charset="0"/>
                <a:ea typeface="+mn-ea"/>
                <a:cs typeface="+mn-cs"/>
              </a:rPr>
              <a:t>2005)</a:t>
            </a:r>
            <a:r>
              <a:rPr lang="en-US" sz="1200" kern="1200" baseline="0" dirty="0">
                <a:solidFill>
                  <a:schemeClr val="tx1"/>
                </a:solidFill>
                <a:latin typeface="Arial" pitchFamily="-109" charset="0"/>
                <a:ea typeface="+mn-ea"/>
                <a:cs typeface="+mn-cs"/>
              </a:rPr>
              <a:t> and</a:t>
            </a:r>
          </a:p>
          <a:p>
            <a:r>
              <a:rPr lang="en-US" sz="1200" kern="1200" baseline="0" dirty="0">
                <a:solidFill>
                  <a:schemeClr val="tx1"/>
                </a:solidFill>
                <a:latin typeface="Arial" pitchFamily="-109" charset="0"/>
                <a:ea typeface="+mn-ea"/>
                <a:cs typeface="+mn-cs"/>
              </a:rPr>
              <a:t>figure 1 in ISO13335, part 3]), with  a particular</a:t>
            </a:r>
          </a:p>
          <a:p>
            <a:r>
              <a:rPr lang="en-US" sz="1200" kern="1200" baseline="0" dirty="0">
                <a:solidFill>
                  <a:schemeClr val="tx1"/>
                </a:solidFill>
                <a:latin typeface="Arial" pitchFamily="-109" charset="0"/>
                <a:ea typeface="+mn-ea"/>
                <a:cs typeface="+mn-cs"/>
              </a:rPr>
              <a:t>focus on the internal details relating to the </a:t>
            </a:r>
            <a:r>
              <a:rPr lang="en-US" sz="1200" b="1" kern="1200" baseline="0" dirty="0">
                <a:solidFill>
                  <a:schemeClr val="tx1"/>
                </a:solidFill>
                <a:latin typeface="Arial" pitchFamily="-109" charset="0"/>
                <a:ea typeface="+mn-ea"/>
                <a:cs typeface="+mn-cs"/>
              </a:rPr>
              <a:t>risk assessment</a:t>
            </a:r>
            <a:r>
              <a:rPr lang="en-US" sz="1200" kern="1200" baseline="0" dirty="0">
                <a:solidFill>
                  <a:schemeClr val="tx1"/>
                </a:solidFill>
                <a:latin typeface="Arial" pitchFamily="-109" charset="0"/>
                <a:ea typeface="+mn-ea"/>
                <a:cs typeface="+mn-cs"/>
              </a:rPr>
              <a:t>  process. IT security management</a:t>
            </a:r>
          </a:p>
          <a:p>
            <a:r>
              <a:rPr lang="en-US" sz="1200" kern="1200" baseline="0" dirty="0">
                <a:solidFill>
                  <a:schemeClr val="tx1"/>
                </a:solidFill>
                <a:latin typeface="Arial" pitchFamily="-109" charset="0"/>
                <a:ea typeface="+mn-ea"/>
                <a:cs typeface="+mn-cs"/>
              </a:rPr>
              <a:t>needs to be a key part of an organization’s overall management plan. Similarly,</a:t>
            </a:r>
          </a:p>
          <a:p>
            <a:r>
              <a:rPr lang="en-US" sz="1200" kern="1200" baseline="0" dirty="0">
                <a:solidFill>
                  <a:schemeClr val="tx1"/>
                </a:solidFill>
                <a:latin typeface="Arial" pitchFamily="-109" charset="0"/>
                <a:ea typeface="+mn-ea"/>
                <a:cs typeface="+mn-cs"/>
              </a:rPr>
              <a:t>the IT security risk assessment process should be incorporated into the wider risk</a:t>
            </a:r>
          </a:p>
          <a:p>
            <a:r>
              <a:rPr lang="en-US" sz="1200" kern="1200" baseline="0" dirty="0">
                <a:solidFill>
                  <a:schemeClr val="tx1"/>
                </a:solidFill>
                <a:latin typeface="Arial" pitchFamily="-109" charset="0"/>
                <a:ea typeface="+mn-ea"/>
                <a:cs typeface="+mn-cs"/>
              </a:rPr>
              <a:t>assessment of all the organization’s assets and business processes. Hence, unless senior</a:t>
            </a:r>
          </a:p>
          <a:p>
            <a:r>
              <a:rPr lang="en-US" sz="1200" kern="1200" baseline="0" dirty="0">
                <a:solidFill>
                  <a:schemeClr val="tx1"/>
                </a:solidFill>
                <a:latin typeface="Arial" pitchFamily="-109" charset="0"/>
                <a:ea typeface="+mn-ea"/>
                <a:cs typeface="+mn-cs"/>
              </a:rPr>
              <a:t>management in an organization are aware of, and support, this process, it is unlikely</a:t>
            </a:r>
          </a:p>
          <a:p>
            <a:r>
              <a:rPr lang="en-US" sz="1200" kern="1200" baseline="0" dirty="0">
                <a:solidFill>
                  <a:schemeClr val="tx1"/>
                </a:solidFill>
                <a:latin typeface="Arial" pitchFamily="-109" charset="0"/>
                <a:ea typeface="+mn-ea"/>
                <a:cs typeface="+mn-cs"/>
              </a:rPr>
              <a:t>that the desired security objectives will be met and contribute appropriately to the</a:t>
            </a:r>
          </a:p>
          <a:p>
            <a:r>
              <a:rPr lang="en-US" sz="1200" kern="1200" baseline="0" dirty="0">
                <a:solidFill>
                  <a:schemeClr val="tx1"/>
                </a:solidFill>
                <a:latin typeface="Arial" pitchFamily="-109" charset="0"/>
                <a:ea typeface="+mn-ea"/>
                <a:cs typeface="+mn-cs"/>
              </a:rPr>
              <a:t>organization’s business outcomes. Note that IT management is not something undertaken</a:t>
            </a:r>
          </a:p>
          <a:p>
            <a:r>
              <a:rPr lang="en-US" sz="1200" kern="1200" baseline="0" dirty="0">
                <a:solidFill>
                  <a:schemeClr val="tx1"/>
                </a:solidFill>
                <a:latin typeface="Arial" pitchFamily="-109" charset="0"/>
                <a:ea typeface="+mn-ea"/>
                <a:cs typeface="+mn-cs"/>
              </a:rPr>
              <a:t>just once. Rather it is a cyclic process that must be repeated constantly in order</a:t>
            </a:r>
          </a:p>
          <a:p>
            <a:r>
              <a:rPr lang="en-US" sz="1200" kern="1200" baseline="0" dirty="0">
                <a:solidFill>
                  <a:schemeClr val="tx1"/>
                </a:solidFill>
                <a:latin typeface="Arial" pitchFamily="-109" charset="0"/>
                <a:ea typeface="+mn-ea"/>
                <a:cs typeface="+mn-cs"/>
              </a:rPr>
              <a:t>to keep pace with the rapid changes in both IT technology and the risk environment.</a:t>
            </a:r>
            <a:endParaRPr lang="en-US" dirty="0">
              <a:latin typeface="Times" pitchFamily="-109" charset="0"/>
            </a:endParaRPr>
          </a:p>
        </p:txBody>
      </p:sp>
    </p:spTree>
    <p:extLst>
      <p:ext uri="{BB962C8B-B14F-4D97-AF65-F5344CB8AC3E}">
        <p14:creationId xmlns:p14="http://schemas.microsoft.com/office/powerpoint/2010/main" val="1889320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D09D08-8CF7-AE4E-9CF2-FC11D8CE56A0}" type="slidenum">
              <a:rPr lang="en-AU"/>
              <a:pPr/>
              <a:t>7</a:t>
            </a:fld>
            <a:endParaRPr lang="en-AU"/>
          </a:p>
        </p:txBody>
      </p:sp>
      <p:sp>
        <p:nvSpPr>
          <p:cNvPr id="216066" name="Rectangle 2"/>
          <p:cNvSpPr>
            <a:spLocks noGrp="1" noRot="1" noChangeAspect="1" noChangeArrowheads="1" noTextEdit="1"/>
          </p:cNvSpPr>
          <p:nvPr>
            <p:ph type="sldImg"/>
          </p:nvPr>
        </p:nvSpPr>
        <p:spPr>
          <a:ln/>
        </p:spPr>
      </p:sp>
      <p:sp>
        <p:nvSpPr>
          <p:cNvPr id="21606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 The iterative nature of this process is a key focus of ISO 31000 </a:t>
            </a:r>
            <a:r>
              <a:rPr lang="en-US" sz="1200" i="1" kern="1200" baseline="0" dirty="0">
                <a:solidFill>
                  <a:schemeClr val="tx1"/>
                </a:solidFill>
                <a:latin typeface="Arial" pitchFamily="-109" charset="0"/>
                <a:ea typeface="+mn-ea"/>
                <a:cs typeface="+mn-cs"/>
              </a:rPr>
              <a:t>(Risk management-</a:t>
            </a:r>
          </a:p>
          <a:p>
            <a:r>
              <a:rPr lang="en-US" sz="1200" i="1" kern="1200" baseline="0" dirty="0">
                <a:solidFill>
                  <a:schemeClr val="tx1"/>
                </a:solidFill>
                <a:latin typeface="Arial" pitchFamily="-109" charset="0"/>
                <a:ea typeface="+mn-ea"/>
                <a:cs typeface="+mn-cs"/>
              </a:rPr>
              <a:t>Principles and guidelines</a:t>
            </a:r>
            <a:r>
              <a:rPr lang="en-US" sz="1200" kern="1200" baseline="0" dirty="0">
                <a:solidFill>
                  <a:schemeClr val="tx1"/>
                </a:solidFill>
                <a:latin typeface="Arial" pitchFamily="-109" charset="0"/>
                <a:ea typeface="+mn-ea"/>
                <a:cs typeface="+mn-cs"/>
              </a:rPr>
              <a:t>, 2009), and is specifically applied to the security risk management</a:t>
            </a:r>
          </a:p>
          <a:p>
            <a:r>
              <a:rPr lang="en-US" sz="1200" kern="1200" baseline="0" dirty="0">
                <a:solidFill>
                  <a:schemeClr val="tx1"/>
                </a:solidFill>
                <a:latin typeface="Arial" pitchFamily="-109" charset="0"/>
                <a:ea typeface="+mn-ea"/>
                <a:cs typeface="+mn-cs"/>
              </a:rPr>
              <a:t>process in ISO 27005. This standard details a model process for managing</a:t>
            </a:r>
          </a:p>
          <a:p>
            <a:r>
              <a:rPr lang="en-US" sz="1200" kern="1200" baseline="0" dirty="0">
                <a:solidFill>
                  <a:schemeClr val="tx1"/>
                </a:solidFill>
                <a:latin typeface="Arial" pitchFamily="-109" charset="0"/>
                <a:ea typeface="+mn-ea"/>
                <a:cs typeface="+mn-cs"/>
              </a:rPr>
              <a:t>information security that comprises the following </a:t>
            </a:r>
            <a:r>
              <a:rPr lang="en-US" sz="1200" b="0" kern="1200" baseline="0" dirty="0">
                <a:solidFill>
                  <a:schemeClr val="tx1"/>
                </a:solidFill>
                <a:latin typeface="Arial" pitchFamily="-109" charset="0"/>
                <a:ea typeface="+mn-ea"/>
                <a:cs typeface="+mn-cs"/>
              </a:rPr>
              <a:t>steps: </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Plan:  </a:t>
            </a:r>
            <a:r>
              <a:rPr lang="en-US" sz="1200" b="0" kern="1200" baseline="0" dirty="0">
                <a:solidFill>
                  <a:schemeClr val="tx1"/>
                </a:solidFill>
                <a:latin typeface="Arial" pitchFamily="-109" charset="0"/>
                <a:ea typeface="+mn-ea"/>
                <a:cs typeface="+mn-cs"/>
              </a:rPr>
              <a:t>Establish security policy, objectives, processes and procedures;</a:t>
            </a:r>
          </a:p>
          <a:p>
            <a:r>
              <a:rPr lang="en-US" sz="1200" b="0" kern="1200" baseline="0" dirty="0">
                <a:solidFill>
                  <a:schemeClr val="tx1"/>
                </a:solidFill>
                <a:latin typeface="Arial" pitchFamily="-109" charset="0"/>
                <a:ea typeface="+mn-ea"/>
                <a:cs typeface="+mn-cs"/>
              </a:rPr>
              <a:t>perform risk assessment; develop risk treatment plan</a:t>
            </a:r>
          </a:p>
          <a:p>
            <a:r>
              <a:rPr lang="en-US" sz="1200" b="0" kern="1200" baseline="0" dirty="0">
                <a:solidFill>
                  <a:schemeClr val="tx1"/>
                </a:solidFill>
                <a:latin typeface="Arial" pitchFamily="-109" charset="0"/>
                <a:ea typeface="+mn-ea"/>
                <a:cs typeface="+mn-cs"/>
              </a:rPr>
              <a:t>with appropriate selection of controls or acceptance of risk.</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Do:  </a:t>
            </a:r>
            <a:r>
              <a:rPr lang="en-US" sz="1200" b="0" kern="1200" baseline="0" dirty="0">
                <a:solidFill>
                  <a:schemeClr val="tx1"/>
                </a:solidFill>
                <a:latin typeface="Arial" pitchFamily="-109" charset="0"/>
                <a:ea typeface="+mn-ea"/>
                <a:cs typeface="+mn-cs"/>
              </a:rPr>
              <a:t>Implement the risk treatment plan.</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Check:  </a:t>
            </a:r>
            <a:r>
              <a:rPr lang="en-US" sz="1200" b="0" kern="1200" baseline="0" dirty="0">
                <a:solidFill>
                  <a:schemeClr val="tx1"/>
                </a:solidFill>
                <a:latin typeface="Arial" pitchFamily="-109" charset="0"/>
                <a:ea typeface="+mn-ea"/>
                <a:cs typeface="+mn-cs"/>
              </a:rPr>
              <a:t>Monitor and maintain the risk treatment plan.</a:t>
            </a:r>
          </a:p>
          <a:p>
            <a:endParaRPr lang="en-US" sz="1200" b="0" kern="1200" baseline="0" dirty="0">
              <a:solidFill>
                <a:schemeClr val="tx1"/>
              </a:solidFill>
              <a:latin typeface="Arial" pitchFamily="-109" charset="0"/>
              <a:ea typeface="+mn-ea"/>
              <a:cs typeface="+mn-cs"/>
            </a:endParaRPr>
          </a:p>
          <a:p>
            <a:r>
              <a:rPr lang="en-US" sz="1200" b="1" kern="1200" baseline="0" dirty="0">
                <a:solidFill>
                  <a:schemeClr val="tx1"/>
                </a:solidFill>
                <a:latin typeface="Arial" pitchFamily="-109" charset="0"/>
                <a:ea typeface="+mn-ea"/>
                <a:cs typeface="+mn-cs"/>
              </a:rPr>
              <a:t>Act:</a:t>
            </a:r>
            <a:r>
              <a:rPr lang="en-US" sz="1200" b="0" kern="1200" baseline="0" dirty="0">
                <a:solidFill>
                  <a:schemeClr val="tx1"/>
                </a:solidFill>
                <a:latin typeface="Arial" pitchFamily="-109" charset="0"/>
                <a:ea typeface="+mn-ea"/>
                <a:cs typeface="+mn-cs"/>
              </a:rPr>
              <a:t>  Maintain and improve the information security risk management</a:t>
            </a:r>
          </a:p>
          <a:p>
            <a:r>
              <a:rPr lang="en-US" sz="1200" b="0" kern="1200" baseline="0" dirty="0">
                <a:solidFill>
                  <a:schemeClr val="tx1"/>
                </a:solidFill>
                <a:latin typeface="Arial" pitchFamily="-109" charset="0"/>
                <a:ea typeface="+mn-ea"/>
                <a:cs typeface="+mn-cs"/>
              </a:rPr>
              <a:t>process in response to incidents, review, or identified</a:t>
            </a:r>
          </a:p>
          <a:p>
            <a:r>
              <a:rPr lang="en-US" sz="1200" b="0" kern="1200" baseline="0" dirty="0">
                <a:solidFill>
                  <a:schemeClr val="tx1"/>
                </a:solidFill>
                <a:latin typeface="Arial" pitchFamily="-109" charset="0"/>
                <a:ea typeface="+mn-ea"/>
                <a:cs typeface="+mn-cs"/>
              </a:rPr>
              <a:t>changes.</a:t>
            </a:r>
          </a:p>
          <a:p>
            <a:endParaRPr lang="en-US" sz="1200" b="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This process is illustrated in Figure 14.2, which can be aligned with Figure 14.1.</a:t>
            </a:r>
          </a:p>
          <a:p>
            <a:r>
              <a:rPr lang="en-US" sz="1200" kern="1200" baseline="0" dirty="0">
                <a:solidFill>
                  <a:schemeClr val="tx1"/>
                </a:solidFill>
                <a:latin typeface="Arial" pitchFamily="-109" charset="0"/>
                <a:ea typeface="+mn-ea"/>
                <a:cs typeface="+mn-cs"/>
              </a:rPr>
              <a:t>The outcome of this process should be that the security needs of the interested parties</a:t>
            </a:r>
          </a:p>
          <a:p>
            <a:r>
              <a:rPr lang="en-US" sz="1200" kern="1200" baseline="0" dirty="0">
                <a:solidFill>
                  <a:schemeClr val="tx1"/>
                </a:solidFill>
                <a:latin typeface="Arial" pitchFamily="-109" charset="0"/>
                <a:ea typeface="+mn-ea"/>
                <a:cs typeface="+mn-cs"/>
              </a:rPr>
              <a:t>are managed appropriately.</a:t>
            </a:r>
            <a:endParaRPr lang="en-US" sz="1200" b="0" kern="1200" baseline="0" dirty="0">
              <a:solidFill>
                <a:schemeClr val="tx1"/>
              </a:solidFill>
              <a:latin typeface="Arial" pitchFamily="-109" charset="0"/>
              <a:ea typeface="+mn-ea"/>
              <a:cs typeface="+mn-cs"/>
            </a:endParaRPr>
          </a:p>
        </p:txBody>
      </p:sp>
    </p:spTree>
    <p:extLst>
      <p:ext uri="{BB962C8B-B14F-4D97-AF65-F5344CB8AC3E}">
        <p14:creationId xmlns:p14="http://schemas.microsoft.com/office/powerpoint/2010/main" val="2690002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C6DB532-EFE8-3C47-BBEA-E855717BF32D}" type="slidenum">
              <a:rPr lang="en-AU"/>
              <a:pPr/>
              <a:t>8</a:t>
            </a:fld>
            <a:endParaRPr lang="en-AU"/>
          </a:p>
        </p:txBody>
      </p:sp>
      <p:sp>
        <p:nvSpPr>
          <p:cNvPr id="218114" name="Rectangle 2"/>
          <p:cNvSpPr>
            <a:spLocks noGrp="1" noRot="1" noChangeAspect="1" noChangeArrowheads="1" noTextEdit="1"/>
          </p:cNvSpPr>
          <p:nvPr>
            <p:ph type="sldImg"/>
          </p:nvPr>
        </p:nvSpPr>
        <p:spPr>
          <a:ln/>
        </p:spPr>
      </p:sp>
      <p:sp>
        <p:nvSpPr>
          <p:cNvPr id="218115"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initial step in the IT security management process comprises an examination of</a:t>
            </a:r>
          </a:p>
          <a:p>
            <a:r>
              <a:rPr lang="en-US" sz="1200" kern="1200" baseline="0" dirty="0">
                <a:solidFill>
                  <a:schemeClr val="tx1"/>
                </a:solidFill>
                <a:latin typeface="Arial" pitchFamily="-109" charset="0"/>
                <a:ea typeface="+mn-ea"/>
                <a:cs typeface="+mn-cs"/>
              </a:rPr>
              <a:t>the organization’s IT security objectives, strategies, and policies in the context of the</a:t>
            </a:r>
          </a:p>
          <a:p>
            <a:r>
              <a:rPr lang="en-US" sz="1200" kern="1200" baseline="0" dirty="0">
                <a:solidFill>
                  <a:schemeClr val="tx1"/>
                </a:solidFill>
                <a:latin typeface="Arial" pitchFamily="-109" charset="0"/>
                <a:ea typeface="+mn-ea"/>
                <a:cs typeface="+mn-cs"/>
              </a:rPr>
              <a:t>organization’s general risk profile. This can only occur in the context of the wider</a:t>
            </a:r>
          </a:p>
          <a:p>
            <a:r>
              <a:rPr lang="en-US" sz="1200" kern="1200" baseline="0" dirty="0">
                <a:solidFill>
                  <a:schemeClr val="tx1"/>
                </a:solidFill>
                <a:latin typeface="Arial" pitchFamily="-109" charset="0"/>
                <a:ea typeface="+mn-ea"/>
                <a:cs typeface="+mn-cs"/>
              </a:rPr>
              <a:t>organizational objectives and policies, as part of the management of the organization.</a:t>
            </a:r>
          </a:p>
          <a:p>
            <a:r>
              <a:rPr lang="en-US" sz="1200" kern="1200" baseline="0" dirty="0">
                <a:solidFill>
                  <a:schemeClr val="tx1"/>
                </a:solidFill>
                <a:latin typeface="Arial" pitchFamily="-109" charset="0"/>
                <a:ea typeface="+mn-ea"/>
                <a:cs typeface="+mn-cs"/>
              </a:rPr>
              <a:t>Organizational security objectives identify what IT security outcomes should be</a:t>
            </a:r>
          </a:p>
          <a:p>
            <a:r>
              <a:rPr lang="en-US" sz="1200" kern="1200" baseline="0" dirty="0">
                <a:solidFill>
                  <a:schemeClr val="tx1"/>
                </a:solidFill>
                <a:latin typeface="Arial" pitchFamily="-109" charset="0"/>
                <a:ea typeface="+mn-ea"/>
                <a:cs typeface="+mn-cs"/>
              </a:rPr>
              <a:t>achieved. They need to address individual rights, legal requirements, and standards</a:t>
            </a:r>
          </a:p>
          <a:p>
            <a:r>
              <a:rPr lang="en-US" sz="1200" kern="1200" baseline="0" dirty="0">
                <a:solidFill>
                  <a:schemeClr val="tx1"/>
                </a:solidFill>
                <a:latin typeface="Arial" pitchFamily="-109" charset="0"/>
                <a:ea typeface="+mn-ea"/>
                <a:cs typeface="+mn-cs"/>
              </a:rPr>
              <a:t>imposed on the organization, in support of the overall organizational objectives.</a:t>
            </a:r>
          </a:p>
          <a:p>
            <a:r>
              <a:rPr lang="en-US" sz="1200" kern="1200" baseline="0" dirty="0">
                <a:solidFill>
                  <a:schemeClr val="tx1"/>
                </a:solidFill>
                <a:latin typeface="Arial" pitchFamily="-109" charset="0"/>
                <a:ea typeface="+mn-ea"/>
                <a:cs typeface="+mn-cs"/>
              </a:rPr>
              <a:t>Organizational security strategies identify how these objectives can be met. Organizational</a:t>
            </a:r>
          </a:p>
          <a:p>
            <a:r>
              <a:rPr lang="en-US" sz="1200" kern="1200" baseline="0" dirty="0">
                <a:solidFill>
                  <a:schemeClr val="tx1"/>
                </a:solidFill>
                <a:latin typeface="Arial" pitchFamily="-109" charset="0"/>
                <a:ea typeface="+mn-ea"/>
                <a:cs typeface="+mn-cs"/>
              </a:rPr>
              <a:t>security policies identify what needs to be done. These objectives, strategies, and</a:t>
            </a:r>
          </a:p>
          <a:p>
            <a:r>
              <a:rPr lang="en-US" sz="1200" kern="1200" baseline="0" dirty="0">
                <a:solidFill>
                  <a:schemeClr val="tx1"/>
                </a:solidFill>
                <a:latin typeface="Arial" pitchFamily="-109" charset="0"/>
                <a:ea typeface="+mn-ea"/>
                <a:cs typeface="+mn-cs"/>
              </a:rPr>
              <a:t>policies need to be maintained and regularly updated based on the results of periodic</a:t>
            </a:r>
          </a:p>
          <a:p>
            <a:r>
              <a:rPr lang="en-US" sz="1200" kern="1200" baseline="0" dirty="0">
                <a:solidFill>
                  <a:schemeClr val="tx1"/>
                </a:solidFill>
                <a:latin typeface="Arial" pitchFamily="-109" charset="0"/>
                <a:ea typeface="+mn-ea"/>
                <a:cs typeface="+mn-cs"/>
              </a:rPr>
              <a:t>security reviews to reflect the constantly changing technological and risk environments.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To help identify these organizational security objectives, the role and importance</a:t>
            </a:r>
          </a:p>
          <a:p>
            <a:r>
              <a:rPr lang="en-US" sz="1200" kern="1200" baseline="0" dirty="0">
                <a:solidFill>
                  <a:schemeClr val="tx1"/>
                </a:solidFill>
                <a:latin typeface="Arial" pitchFamily="-109" charset="0"/>
                <a:ea typeface="+mn-ea"/>
                <a:cs typeface="+mn-cs"/>
              </a:rPr>
              <a:t>of the IT systems in the organization is examined. The value of these systems</a:t>
            </a:r>
          </a:p>
          <a:p>
            <a:r>
              <a:rPr lang="en-US" sz="1200" kern="1200" baseline="0" dirty="0">
                <a:solidFill>
                  <a:schemeClr val="tx1"/>
                </a:solidFill>
                <a:latin typeface="Arial" pitchFamily="-109" charset="0"/>
                <a:ea typeface="+mn-ea"/>
                <a:cs typeface="+mn-cs"/>
              </a:rPr>
              <a:t>in assisting the organization achieve its goals is reviewed, not just the direct costs of</a:t>
            </a:r>
          </a:p>
          <a:p>
            <a:r>
              <a:rPr lang="en-US" sz="1200" kern="1200" baseline="0" dirty="0">
                <a:solidFill>
                  <a:schemeClr val="tx1"/>
                </a:solidFill>
                <a:latin typeface="Arial" pitchFamily="-109" charset="0"/>
                <a:ea typeface="+mn-ea"/>
                <a:cs typeface="+mn-cs"/>
              </a:rPr>
              <a:t>these systems. Questions that help clarify these issues include the following: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What key aspects of the organization require IT support in order to function</a:t>
            </a:r>
          </a:p>
          <a:p>
            <a:r>
              <a:rPr lang="en-US" sz="1200" kern="1200" baseline="0" dirty="0">
                <a:solidFill>
                  <a:schemeClr val="tx1"/>
                </a:solidFill>
                <a:latin typeface="Arial" pitchFamily="-109" charset="0"/>
                <a:ea typeface="+mn-ea"/>
                <a:cs typeface="+mn-cs"/>
              </a:rPr>
              <a:t>efficiently?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What tasks can only be performed with IT support?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Which essential decisions depend on the accuracy, currency, integrity, or</a:t>
            </a:r>
          </a:p>
          <a:p>
            <a:r>
              <a:rPr lang="en-US" sz="1200" kern="1200" baseline="0" dirty="0">
                <a:solidFill>
                  <a:schemeClr val="tx1"/>
                </a:solidFill>
                <a:latin typeface="Arial" pitchFamily="-109" charset="0"/>
                <a:ea typeface="+mn-ea"/>
                <a:cs typeface="+mn-cs"/>
              </a:rPr>
              <a:t>availability of data managed by the IT systems?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What data created, managed, processed, and stored by the IT systems need</a:t>
            </a:r>
          </a:p>
          <a:p>
            <a:r>
              <a:rPr lang="en-US" sz="1200" kern="1200" baseline="0" dirty="0">
                <a:solidFill>
                  <a:schemeClr val="tx1"/>
                </a:solidFill>
                <a:latin typeface="Arial" pitchFamily="-109" charset="0"/>
                <a:ea typeface="+mn-ea"/>
                <a:cs typeface="+mn-cs"/>
              </a:rPr>
              <a:t>protection?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What are the consequences to the organization of a security failure in their IT</a:t>
            </a:r>
          </a:p>
          <a:p>
            <a:r>
              <a:rPr lang="en-US" sz="1200" kern="1200" baseline="0" dirty="0">
                <a:solidFill>
                  <a:schemeClr val="tx1"/>
                </a:solidFill>
                <a:latin typeface="Arial" pitchFamily="-109" charset="0"/>
                <a:ea typeface="+mn-ea"/>
                <a:cs typeface="+mn-cs"/>
              </a:rPr>
              <a:t>systems?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If the answers to some of the above questions show that IT systems are important</a:t>
            </a:r>
          </a:p>
          <a:p>
            <a:r>
              <a:rPr lang="en-US" sz="1200" kern="1200" baseline="0" dirty="0">
                <a:solidFill>
                  <a:schemeClr val="tx1"/>
                </a:solidFill>
                <a:latin typeface="Arial" pitchFamily="-109" charset="0"/>
                <a:ea typeface="+mn-ea"/>
                <a:cs typeface="+mn-cs"/>
              </a:rPr>
              <a:t>to the organization in achieving its goals, then clearly the risks to them should be</a:t>
            </a:r>
          </a:p>
          <a:p>
            <a:r>
              <a:rPr lang="en-US" sz="1200" kern="1200" baseline="0" dirty="0">
                <a:solidFill>
                  <a:schemeClr val="tx1"/>
                </a:solidFill>
                <a:latin typeface="Arial" pitchFamily="-109" charset="0"/>
                <a:ea typeface="+mn-ea"/>
                <a:cs typeface="+mn-cs"/>
              </a:rPr>
              <a:t>assessed and appropriate action taken to address any deficiencies identified. A list</a:t>
            </a:r>
          </a:p>
          <a:p>
            <a:r>
              <a:rPr lang="en-US" sz="1200" kern="1200" baseline="0" dirty="0">
                <a:solidFill>
                  <a:schemeClr val="tx1"/>
                </a:solidFill>
                <a:latin typeface="Arial" pitchFamily="-109" charset="0"/>
                <a:ea typeface="+mn-ea"/>
                <a:cs typeface="+mn-cs"/>
              </a:rPr>
              <a:t>of key organization security objectives should result from this examination.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Once the objectives are listed, some broad strategy statements can be developed.</a:t>
            </a:r>
          </a:p>
          <a:p>
            <a:r>
              <a:rPr lang="en-US" sz="1200" kern="1200" baseline="0" dirty="0">
                <a:solidFill>
                  <a:schemeClr val="tx1"/>
                </a:solidFill>
                <a:latin typeface="Arial" pitchFamily="-109" charset="0"/>
                <a:ea typeface="+mn-ea"/>
                <a:cs typeface="+mn-cs"/>
              </a:rPr>
              <a:t>These outline in general terms how the identified objectives will be met in a consistent</a:t>
            </a:r>
          </a:p>
          <a:p>
            <a:r>
              <a:rPr lang="en-US" sz="1200" kern="1200" baseline="0" dirty="0">
                <a:solidFill>
                  <a:schemeClr val="tx1"/>
                </a:solidFill>
                <a:latin typeface="Arial" pitchFamily="-109" charset="0"/>
                <a:ea typeface="+mn-ea"/>
                <a:cs typeface="+mn-cs"/>
              </a:rPr>
              <a:t>manner across the organization. The topics and details in the strategy statements</a:t>
            </a:r>
          </a:p>
          <a:p>
            <a:r>
              <a:rPr lang="en-US" sz="1200" kern="1200" baseline="0" dirty="0">
                <a:solidFill>
                  <a:schemeClr val="tx1"/>
                </a:solidFill>
                <a:latin typeface="Arial" pitchFamily="-109" charset="0"/>
                <a:ea typeface="+mn-ea"/>
                <a:cs typeface="+mn-cs"/>
              </a:rPr>
              <a:t>depend on the identified objectives, the size of the organization, and the importance</a:t>
            </a:r>
          </a:p>
          <a:p>
            <a:r>
              <a:rPr lang="en-US" sz="1200" kern="1200" baseline="0" dirty="0">
                <a:solidFill>
                  <a:schemeClr val="tx1"/>
                </a:solidFill>
                <a:latin typeface="Arial" pitchFamily="-109" charset="0"/>
                <a:ea typeface="+mn-ea"/>
                <a:cs typeface="+mn-cs"/>
              </a:rPr>
              <a:t>of the IT systems to the organization. The strategy statements should address the</a:t>
            </a:r>
          </a:p>
          <a:p>
            <a:r>
              <a:rPr lang="en-US" sz="1200" kern="1200" baseline="0" dirty="0">
                <a:solidFill>
                  <a:schemeClr val="tx1"/>
                </a:solidFill>
                <a:latin typeface="Arial" pitchFamily="-109" charset="0"/>
                <a:ea typeface="+mn-ea"/>
                <a:cs typeface="+mn-cs"/>
              </a:rPr>
              <a:t>approaches the organization will use to manage the security of its IT systems.</a:t>
            </a:r>
          </a:p>
          <a:p>
            <a:endParaRPr lang="en-US" dirty="0">
              <a:latin typeface="Times" pitchFamily="-109" charset="0"/>
            </a:endParaRPr>
          </a:p>
        </p:txBody>
      </p:sp>
    </p:spTree>
    <p:extLst>
      <p:ext uri="{BB962C8B-B14F-4D97-AF65-F5344CB8AC3E}">
        <p14:creationId xmlns:p14="http://schemas.microsoft.com/office/powerpoint/2010/main" val="9498870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A6E8C1-DC6D-A14C-8B24-F3008895FACF}" type="slidenum">
              <a:rPr lang="en-AU"/>
              <a:pPr/>
              <a:t>9</a:t>
            </a:fld>
            <a:endParaRPr lang="en-AU"/>
          </a:p>
        </p:txBody>
      </p:sp>
      <p:sp>
        <p:nvSpPr>
          <p:cNvPr id="220162" name="Rectangle 2"/>
          <p:cNvSpPr>
            <a:spLocks noGrp="1" noRot="1" noChangeAspect="1" noChangeArrowheads="1" noTextEdit="1"/>
          </p:cNvSpPr>
          <p:nvPr>
            <p:ph type="sldImg"/>
          </p:nvPr>
        </p:nvSpPr>
        <p:spPr>
          <a:ln/>
        </p:spPr>
      </p:sp>
      <p:sp>
        <p:nvSpPr>
          <p:cNvPr id="220163" name="Rectangle 3"/>
          <p:cNvSpPr>
            <a:spLocks noGrp="1" noChangeArrowheads="1"/>
          </p:cNvSpPr>
          <p:nvPr>
            <p:ph type="body" idx="1"/>
          </p:nvPr>
        </p:nvSpPr>
        <p:spPr>
          <a:xfrm>
            <a:off x="685800" y="4343400"/>
            <a:ext cx="5486400" cy="4572000"/>
          </a:xfrm>
        </p:spPr>
        <p:txBody>
          <a:bodyPr/>
          <a:lstStyle/>
          <a:p>
            <a:r>
              <a:rPr lang="en-US" sz="1200" kern="1200" baseline="0" dirty="0">
                <a:solidFill>
                  <a:schemeClr val="tx1"/>
                </a:solidFill>
                <a:latin typeface="Arial" pitchFamily="-109" charset="0"/>
                <a:ea typeface="+mn-ea"/>
                <a:cs typeface="+mn-cs"/>
              </a:rPr>
              <a:t>Given the organizational security objectives and strategies, an </a:t>
            </a:r>
            <a:r>
              <a:rPr lang="en-US" sz="1200" b="1" kern="1200" baseline="0" dirty="0">
                <a:solidFill>
                  <a:schemeClr val="tx1"/>
                </a:solidFill>
                <a:latin typeface="Arial" pitchFamily="-109" charset="0"/>
                <a:ea typeface="+mn-ea"/>
                <a:cs typeface="+mn-cs"/>
              </a:rPr>
              <a:t>organizational</a:t>
            </a:r>
          </a:p>
          <a:p>
            <a:r>
              <a:rPr lang="en-US" sz="1200" b="1" kern="1200" baseline="0" dirty="0">
                <a:solidFill>
                  <a:schemeClr val="tx1"/>
                </a:solidFill>
                <a:latin typeface="Arial" pitchFamily="-109" charset="0"/>
                <a:ea typeface="+mn-ea"/>
                <a:cs typeface="+mn-cs"/>
              </a:rPr>
              <a:t>security policy </a:t>
            </a:r>
            <a:r>
              <a:rPr lang="en-US" sz="1200" kern="1200" baseline="0" dirty="0">
                <a:solidFill>
                  <a:schemeClr val="tx1"/>
                </a:solidFill>
                <a:latin typeface="Arial" pitchFamily="-109" charset="0"/>
                <a:ea typeface="+mn-ea"/>
                <a:cs typeface="+mn-cs"/>
              </a:rPr>
              <a:t>is developed that describes what the objectives and strategies are and</a:t>
            </a:r>
          </a:p>
          <a:p>
            <a:r>
              <a:rPr lang="en-US" sz="1200" kern="1200" baseline="0" dirty="0">
                <a:solidFill>
                  <a:schemeClr val="tx1"/>
                </a:solidFill>
                <a:latin typeface="Arial" pitchFamily="-109" charset="0"/>
                <a:ea typeface="+mn-ea"/>
                <a:cs typeface="+mn-cs"/>
              </a:rPr>
              <a:t>the process used to achieve them. The organizational or corporate security policy</a:t>
            </a:r>
          </a:p>
          <a:p>
            <a:r>
              <a:rPr lang="en-US" sz="1200" kern="1200" baseline="0" dirty="0">
                <a:solidFill>
                  <a:schemeClr val="tx1"/>
                </a:solidFill>
                <a:latin typeface="Arial" pitchFamily="-109" charset="0"/>
                <a:ea typeface="+mn-ea"/>
                <a:cs typeface="+mn-cs"/>
              </a:rPr>
              <a:t>may be either a single large document or, more commonly, a set of related documents.</a:t>
            </a:r>
          </a:p>
          <a:p>
            <a:r>
              <a:rPr lang="en-US" sz="1200" kern="1200" baseline="0" dirty="0">
                <a:solidFill>
                  <a:schemeClr val="tx1"/>
                </a:solidFill>
                <a:latin typeface="Arial" pitchFamily="-109" charset="0"/>
                <a:ea typeface="+mn-ea"/>
                <a:cs typeface="+mn-cs"/>
              </a:rPr>
              <a:t>This policy typically needs to address at least the following topics: </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scope and purpose of the policy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relationship of the security objectives to the organization’s legal and</a:t>
            </a:r>
          </a:p>
          <a:p>
            <a:r>
              <a:rPr lang="en-US" sz="1200" kern="1200" baseline="0" dirty="0">
                <a:solidFill>
                  <a:schemeClr val="tx1"/>
                </a:solidFill>
                <a:latin typeface="Arial" pitchFamily="-109" charset="0"/>
                <a:ea typeface="+mn-ea"/>
                <a:cs typeface="+mn-cs"/>
              </a:rPr>
              <a:t>regulatory obligations, and its business objectives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IT security requirements in terms of confidentiality, integrity, availability,</a:t>
            </a:r>
          </a:p>
          <a:p>
            <a:r>
              <a:rPr lang="en-US" sz="1200" kern="1200" baseline="0" dirty="0">
                <a:solidFill>
                  <a:schemeClr val="tx1"/>
                </a:solidFill>
                <a:latin typeface="Arial" pitchFamily="-109" charset="0"/>
                <a:ea typeface="+mn-ea"/>
                <a:cs typeface="+mn-cs"/>
              </a:rPr>
              <a:t>accountability, authenticity, and reliability, particularly with regard to the</a:t>
            </a:r>
          </a:p>
          <a:p>
            <a:r>
              <a:rPr lang="en-US" sz="1200" kern="1200" baseline="0" dirty="0">
                <a:solidFill>
                  <a:schemeClr val="tx1"/>
                </a:solidFill>
                <a:latin typeface="Arial" pitchFamily="-109" charset="0"/>
                <a:ea typeface="+mn-ea"/>
                <a:cs typeface="+mn-cs"/>
              </a:rPr>
              <a:t>views of the asset owners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assignment of responsibilities relating to the management of IT security</a:t>
            </a:r>
          </a:p>
          <a:p>
            <a:r>
              <a:rPr lang="en-US" sz="1200" kern="1200" baseline="0" dirty="0">
                <a:solidFill>
                  <a:schemeClr val="tx1"/>
                </a:solidFill>
                <a:latin typeface="Arial" pitchFamily="-109" charset="0"/>
                <a:ea typeface="+mn-ea"/>
                <a:cs typeface="+mn-cs"/>
              </a:rPr>
              <a:t>and the organizational infrastructure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risk management approach adopted by the organization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How security awareness and training is to be handled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General personnel issues, especially for those in positions of trust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Any legal sanctions that may be imposed on staff, and the conditions under</a:t>
            </a:r>
          </a:p>
          <a:p>
            <a:r>
              <a:rPr lang="en-US" sz="1200" kern="1200" baseline="0" dirty="0">
                <a:solidFill>
                  <a:schemeClr val="tx1"/>
                </a:solidFill>
                <a:latin typeface="Arial" pitchFamily="-109" charset="0"/>
                <a:ea typeface="+mn-ea"/>
                <a:cs typeface="+mn-cs"/>
              </a:rPr>
              <a:t>which such penalties apply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Integration of security into systems development and procurement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Definition of the information classification scheme used across the organization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Contingency and business continuity planning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Incident detection and handling processes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How and when this policy should be reviewed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The method for controlling changes to this policy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intent of the policy is to provide a clear overview of how an organization’s IT</a:t>
            </a:r>
          </a:p>
          <a:p>
            <a:r>
              <a:rPr lang="en-US" sz="1200" kern="1200" baseline="0" dirty="0">
                <a:solidFill>
                  <a:schemeClr val="tx1"/>
                </a:solidFill>
                <a:latin typeface="Arial" pitchFamily="-109" charset="0"/>
                <a:ea typeface="+mn-ea"/>
                <a:cs typeface="+mn-cs"/>
              </a:rPr>
              <a:t>infrastructure supports its overall business objectives in general, and more specifically</a:t>
            </a:r>
          </a:p>
          <a:p>
            <a:r>
              <a:rPr lang="en-US" sz="1200" kern="1200" baseline="0" dirty="0">
                <a:solidFill>
                  <a:schemeClr val="tx1"/>
                </a:solidFill>
                <a:latin typeface="Arial" pitchFamily="-109" charset="0"/>
                <a:ea typeface="+mn-ea"/>
                <a:cs typeface="+mn-cs"/>
              </a:rPr>
              <a:t>what security requirements must be provided in order to do this most</a:t>
            </a:r>
          </a:p>
          <a:p>
            <a:r>
              <a:rPr lang="en-US" sz="1200" kern="1200" baseline="0" dirty="0">
                <a:solidFill>
                  <a:schemeClr val="tx1"/>
                </a:solidFill>
                <a:latin typeface="Arial" pitchFamily="-109" charset="0"/>
                <a:ea typeface="+mn-ea"/>
                <a:cs typeface="+mn-cs"/>
              </a:rPr>
              <a:t>effectively.</a:t>
            </a:r>
            <a:endParaRPr lang="en-US" dirty="0">
              <a:latin typeface="Times" pitchFamily="-109" charset="0"/>
            </a:endParaRPr>
          </a:p>
        </p:txBody>
      </p:sp>
    </p:spTree>
    <p:extLst>
      <p:ext uri="{BB962C8B-B14F-4D97-AF65-F5344CB8AC3E}">
        <p14:creationId xmlns:p14="http://schemas.microsoft.com/office/powerpoint/2010/main" val="29765265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9.xml.rels><?xml version="1.0" encoding="UTF-8" standalone="yes"?>
<Relationships xmlns="http://schemas.openxmlformats.org/package/2006/relationships"><Relationship Id="rId3" Type="http://schemas.openxmlformats.org/officeDocument/2006/relationships/package" Target="../embeddings/Microsoft_Word_Document2.docx"/><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package" Target="../embeddings/Microsoft_Word_Document3.docx"/><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Word_Document4.docx"/><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500" dirty="0">
              <a:latin typeface="Baskerville Bold Italic" charset="0"/>
            </a:endParaRPr>
          </a:p>
          <a:p>
            <a:pPr algn="ctr"/>
            <a:endParaRPr lang="en-US" sz="2500" dirty="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a:xfrm>
            <a:off x="457200" y="0"/>
            <a:ext cx="8229600" cy="1143000"/>
          </a:xfrm>
        </p:spPr>
        <p:txBody>
          <a:bodyPr/>
          <a:lstStyle/>
          <a:p>
            <a:r>
              <a:rPr lang="en-US" dirty="0">
                <a:solidFill>
                  <a:schemeClr val="accent6">
                    <a:lumMod val="40000"/>
                    <a:lumOff val="60000"/>
                  </a:schemeClr>
                </a:solidFill>
                <a:effectLst>
                  <a:outerShdw blurRad="38100" dist="38100" dir="2700000" algn="tl">
                    <a:srgbClr val="000000">
                      <a:alpha val="43137"/>
                    </a:srgbClr>
                  </a:outerShdw>
                </a:effectLst>
              </a:rPr>
              <a:t>Management Support</a:t>
            </a:r>
          </a:p>
        </p:txBody>
      </p:sp>
      <p:sp>
        <p:nvSpPr>
          <p:cNvPr id="221187" name="Rectangle 3"/>
          <p:cNvSpPr>
            <a:spLocks noGrp="1" noChangeArrowheads="1"/>
          </p:cNvSpPr>
          <p:nvPr>
            <p:ph idx="1"/>
          </p:nvPr>
        </p:nvSpPr>
        <p:spPr>
          <a:xfrm>
            <a:off x="457200" y="1295400"/>
            <a:ext cx="8229600" cy="5410200"/>
          </a:xfrm>
        </p:spPr>
        <p:txBody>
          <a:bodyPr>
            <a:noAutofit/>
          </a:bodyPr>
          <a:lstStyle/>
          <a:p>
            <a:pPr>
              <a:buClr>
                <a:schemeClr val="accent6">
                  <a:lumMod val="60000"/>
                  <a:lumOff val="40000"/>
                </a:schemeClr>
              </a:buClr>
              <a:buSzPct val="140000"/>
              <a:buFont typeface="Arial"/>
              <a:buChar char="•"/>
            </a:pPr>
            <a:r>
              <a:rPr lang="en-US" sz="2600" dirty="0">
                <a:latin typeface="+mn-lt"/>
              </a:rPr>
              <a:t>IT security policy must be supported by senior management</a:t>
            </a:r>
          </a:p>
          <a:p>
            <a:pPr>
              <a:buClr>
                <a:schemeClr val="accent6">
                  <a:lumMod val="60000"/>
                  <a:lumOff val="40000"/>
                </a:schemeClr>
              </a:buClr>
              <a:buSzPct val="140000"/>
              <a:buFont typeface="Arial"/>
              <a:buChar char="•"/>
            </a:pPr>
            <a:r>
              <a:rPr lang="en-US" sz="2600" dirty="0">
                <a:latin typeface="+mn-lt"/>
              </a:rPr>
              <a:t>Need IT security officer</a:t>
            </a:r>
          </a:p>
          <a:p>
            <a:pPr lvl="1">
              <a:buClr>
                <a:schemeClr val="accent6">
                  <a:lumMod val="60000"/>
                  <a:lumOff val="40000"/>
                </a:schemeClr>
              </a:buClr>
              <a:buSzPct val="140000"/>
              <a:buFont typeface="Arial"/>
              <a:buChar char="•"/>
            </a:pPr>
            <a:r>
              <a:rPr lang="en-US" sz="2000" dirty="0">
                <a:latin typeface="+mn-lt"/>
              </a:rPr>
              <a:t>To provide consistent overall supervision</a:t>
            </a:r>
          </a:p>
          <a:p>
            <a:pPr lvl="1">
              <a:buClr>
                <a:schemeClr val="accent6">
                  <a:lumMod val="60000"/>
                  <a:lumOff val="40000"/>
                </a:schemeClr>
              </a:buClr>
              <a:buSzPct val="140000"/>
              <a:buFont typeface="Arial"/>
              <a:buChar char="•"/>
            </a:pPr>
            <a:r>
              <a:rPr lang="en-US" sz="2000" dirty="0">
                <a:latin typeface="+mn-lt"/>
              </a:rPr>
              <a:t>Liaison with senior management</a:t>
            </a:r>
          </a:p>
          <a:p>
            <a:pPr lvl="1">
              <a:buClr>
                <a:schemeClr val="accent6">
                  <a:lumMod val="60000"/>
                  <a:lumOff val="40000"/>
                </a:schemeClr>
              </a:buClr>
              <a:buSzPct val="140000"/>
              <a:buFont typeface="Arial"/>
              <a:buChar char="•"/>
            </a:pPr>
            <a:r>
              <a:rPr lang="en-US" sz="2000" dirty="0">
                <a:latin typeface="+mn-lt"/>
              </a:rPr>
              <a:t>Maintenance of IT security objectives, strategies, policies</a:t>
            </a:r>
          </a:p>
          <a:p>
            <a:pPr lvl="1">
              <a:buClr>
                <a:schemeClr val="accent6">
                  <a:lumMod val="60000"/>
                  <a:lumOff val="40000"/>
                </a:schemeClr>
              </a:buClr>
              <a:buSzPct val="140000"/>
              <a:buFont typeface="Arial"/>
              <a:buChar char="•"/>
            </a:pPr>
            <a:r>
              <a:rPr lang="en-US" sz="2000" dirty="0">
                <a:latin typeface="+mn-lt"/>
              </a:rPr>
              <a:t>Handle incidents</a:t>
            </a:r>
          </a:p>
          <a:p>
            <a:pPr lvl="1">
              <a:buClr>
                <a:schemeClr val="accent6">
                  <a:lumMod val="60000"/>
                  <a:lumOff val="40000"/>
                </a:schemeClr>
              </a:buClr>
              <a:buSzPct val="140000"/>
              <a:buFont typeface="Arial"/>
              <a:buChar char="•"/>
            </a:pPr>
            <a:r>
              <a:rPr lang="en-US" sz="2000" dirty="0">
                <a:latin typeface="+mn-lt"/>
              </a:rPr>
              <a:t>Management of IT security awareness and training programs</a:t>
            </a:r>
          </a:p>
          <a:p>
            <a:pPr lvl="1">
              <a:buClr>
                <a:schemeClr val="accent6">
                  <a:lumMod val="60000"/>
                  <a:lumOff val="40000"/>
                </a:schemeClr>
              </a:buClr>
              <a:buSzPct val="140000"/>
              <a:buFont typeface="Arial"/>
              <a:buChar char="•"/>
            </a:pPr>
            <a:r>
              <a:rPr lang="en-US" sz="2000" dirty="0">
                <a:latin typeface="+mn-lt"/>
              </a:rPr>
              <a:t>Interaction with IT project security officers</a:t>
            </a:r>
          </a:p>
          <a:p>
            <a:pPr>
              <a:buClr>
                <a:schemeClr val="accent6">
                  <a:lumMod val="60000"/>
                  <a:lumOff val="40000"/>
                </a:schemeClr>
              </a:buClr>
              <a:buSzPct val="140000"/>
              <a:buFont typeface="Arial"/>
              <a:buChar char="•"/>
            </a:pPr>
            <a:r>
              <a:rPr lang="en-US" sz="2600" dirty="0">
                <a:latin typeface="+mn-lt"/>
              </a:rPr>
              <a:t>Large organizations need separate IT project security officers associated with major projects and systems</a:t>
            </a:r>
          </a:p>
          <a:p>
            <a:pPr lvl="1">
              <a:buClr>
                <a:schemeClr val="accent6">
                  <a:lumMod val="60000"/>
                  <a:lumOff val="40000"/>
                </a:schemeClr>
              </a:buClr>
              <a:buSzPct val="140000"/>
              <a:buFont typeface="Arial"/>
              <a:buChar char="•"/>
            </a:pPr>
            <a:r>
              <a:rPr lang="en-US" sz="2000" dirty="0">
                <a:latin typeface="+mn-lt"/>
              </a:rPr>
              <a:t>Manage security policies within their area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ChangeArrowheads="1"/>
          </p:cNvSpPr>
          <p:nvPr>
            <p:ph type="title"/>
          </p:nvPr>
        </p:nvSpPr>
        <p:spPr>
          <a:xfrm>
            <a:off x="457200" y="-228600"/>
            <a:ext cx="8229600" cy="1412776"/>
          </a:xfrm>
        </p:spPr>
        <p:txBody>
          <a:bodyPr/>
          <a:lstStyle/>
          <a:p>
            <a:r>
              <a:rPr lang="en-US" dirty="0">
                <a:solidFill>
                  <a:schemeClr val="accent6">
                    <a:lumMod val="40000"/>
                    <a:lumOff val="60000"/>
                  </a:schemeClr>
                </a:solidFill>
              </a:rPr>
              <a:t>Security Risk Assessment</a:t>
            </a:r>
          </a:p>
        </p:txBody>
      </p:sp>
      <p:graphicFrame>
        <p:nvGraphicFramePr>
          <p:cNvPr id="13" name="Content Placeholder 12"/>
          <p:cNvGraphicFramePr>
            <a:graphicFrameLocks noGrp="1"/>
          </p:cNvGraphicFramePr>
          <p:nvPr>
            <p:ph idx="1"/>
            <p:extLst>
              <p:ext uri="{D42A27DB-BD31-4B8C-83A1-F6EECF244321}">
                <p14:modId xmlns:p14="http://schemas.microsoft.com/office/powerpoint/2010/main" val="689077963"/>
              </p:ext>
            </p:extLst>
          </p:nvPr>
        </p:nvGraphicFramePr>
        <p:xfrm>
          <a:off x="304800" y="1371600"/>
          <a:ext cx="8610600" cy="548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0"/>
            <a:ext cx="8229600" cy="1295400"/>
          </a:xfrm>
        </p:spPr>
        <p:txBody>
          <a:bodyPr/>
          <a:lstStyle/>
          <a:p>
            <a:r>
              <a:rPr lang="en-US" dirty="0">
                <a:solidFill>
                  <a:schemeClr val="accent6">
                    <a:lumMod val="40000"/>
                    <a:lumOff val="60000"/>
                  </a:schemeClr>
                </a:solidFill>
              </a:rPr>
              <a:t>Baseline Approach</a:t>
            </a:r>
          </a:p>
        </p:txBody>
      </p:sp>
      <p:sp>
        <p:nvSpPr>
          <p:cNvPr id="225283" name="Rectangle 3"/>
          <p:cNvSpPr>
            <a:spLocks noGrp="1" noChangeArrowheads="1"/>
          </p:cNvSpPr>
          <p:nvPr>
            <p:ph idx="1"/>
          </p:nvPr>
        </p:nvSpPr>
        <p:spPr>
          <a:xfrm>
            <a:off x="457200" y="1676400"/>
            <a:ext cx="8229600" cy="5181600"/>
          </a:xfrm>
        </p:spPr>
        <p:txBody>
          <a:bodyPr>
            <a:normAutofit/>
          </a:bodyPr>
          <a:lstStyle/>
          <a:p>
            <a:pPr>
              <a:buClr>
                <a:schemeClr val="accent6">
                  <a:lumMod val="60000"/>
                  <a:lumOff val="40000"/>
                </a:schemeClr>
              </a:buClr>
              <a:buSzPct val="140000"/>
              <a:buFont typeface="Arial"/>
              <a:buChar char="•"/>
            </a:pPr>
            <a:r>
              <a:rPr lang="en-US" sz="2800" dirty="0">
                <a:latin typeface="+mn-lt"/>
              </a:rPr>
              <a:t>Goal is to implement agreed controls to provide protection against the most common threats</a:t>
            </a:r>
          </a:p>
          <a:p>
            <a:pPr>
              <a:buClr>
                <a:schemeClr val="accent6">
                  <a:lumMod val="60000"/>
                  <a:lumOff val="40000"/>
                </a:schemeClr>
              </a:buClr>
              <a:buSzPct val="140000"/>
              <a:buFont typeface="Arial"/>
              <a:buChar char="•"/>
            </a:pPr>
            <a:r>
              <a:rPr lang="en-US" sz="2800" dirty="0">
                <a:latin typeface="+mn-lt"/>
              </a:rPr>
              <a:t>Forms a good base for further security measures</a:t>
            </a:r>
          </a:p>
          <a:p>
            <a:pPr>
              <a:buClr>
                <a:schemeClr val="accent6">
                  <a:lumMod val="60000"/>
                  <a:lumOff val="40000"/>
                </a:schemeClr>
              </a:buClr>
              <a:buSzPct val="140000"/>
              <a:buFont typeface="Arial"/>
              <a:buChar char="•"/>
            </a:pPr>
            <a:r>
              <a:rPr lang="en-US" sz="2800" dirty="0">
                <a:latin typeface="+mn-lt"/>
              </a:rPr>
              <a:t>Use “industry best practice”</a:t>
            </a:r>
          </a:p>
          <a:p>
            <a:pPr lvl="1">
              <a:buClr>
                <a:schemeClr val="accent6">
                  <a:lumMod val="60000"/>
                  <a:lumOff val="40000"/>
                </a:schemeClr>
              </a:buClr>
              <a:buSzPct val="140000"/>
              <a:buFont typeface="Arial"/>
              <a:buChar char="•"/>
            </a:pPr>
            <a:r>
              <a:rPr lang="en-US" sz="2000" dirty="0">
                <a:latin typeface="+mn-lt"/>
              </a:rPr>
              <a:t>Easy, cheap, can be replicated</a:t>
            </a:r>
          </a:p>
          <a:p>
            <a:pPr lvl="1">
              <a:buClr>
                <a:schemeClr val="accent6">
                  <a:lumMod val="60000"/>
                  <a:lumOff val="40000"/>
                </a:schemeClr>
              </a:buClr>
              <a:buSzPct val="140000"/>
              <a:buFont typeface="Arial"/>
              <a:buChar char="•"/>
            </a:pPr>
            <a:r>
              <a:rPr lang="en-US" sz="2000" dirty="0">
                <a:latin typeface="+mn-lt"/>
              </a:rPr>
              <a:t>Gives no special consideration to variations in risk exposure</a:t>
            </a:r>
          </a:p>
          <a:p>
            <a:pPr lvl="1">
              <a:buClr>
                <a:schemeClr val="accent6">
                  <a:lumMod val="60000"/>
                  <a:lumOff val="40000"/>
                </a:schemeClr>
              </a:buClr>
              <a:buSzPct val="140000"/>
              <a:buFont typeface="Arial"/>
              <a:buChar char="•"/>
            </a:pPr>
            <a:r>
              <a:rPr lang="en-US" sz="2000" dirty="0">
                <a:latin typeface="+mn-lt"/>
              </a:rPr>
              <a:t>May give too much or too little security</a:t>
            </a:r>
          </a:p>
          <a:p>
            <a:pPr>
              <a:buClr>
                <a:schemeClr val="accent6">
                  <a:lumMod val="60000"/>
                  <a:lumOff val="40000"/>
                </a:schemeClr>
              </a:buClr>
              <a:buSzPct val="140000"/>
              <a:buFont typeface="Arial"/>
              <a:buChar char="•"/>
            </a:pPr>
            <a:r>
              <a:rPr lang="en-US" sz="2800" dirty="0">
                <a:latin typeface="+mn-lt"/>
              </a:rPr>
              <a:t>Generally recommended only for small organizations without the resources to implement more structured approaches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p:txBody>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Informal Approach</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515635995"/>
              </p:ext>
            </p:extLst>
          </p:nvPr>
        </p:nvGraphicFramePr>
        <p:xfrm>
          <a:off x="304800" y="1981200"/>
          <a:ext cx="84582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2"/>
          <p:cNvSpPr>
            <a:spLocks noGrp="1" noChangeArrowheads="1"/>
          </p:cNvSpPr>
          <p:nvPr>
            <p:ph type="title"/>
          </p:nvPr>
        </p:nvSpPr>
        <p:spPr>
          <a:xfrm>
            <a:off x="457200" y="0"/>
            <a:ext cx="8229600" cy="1340768"/>
          </a:xfrm>
        </p:spPr>
        <p:txBody>
          <a:bodyPr/>
          <a:lstStyle/>
          <a:p>
            <a:r>
              <a:rPr lang="en-US" dirty="0">
                <a:ln w="18415" cmpd="sng">
                  <a:noFill/>
                  <a:prstDash val="solid"/>
                </a:ln>
                <a:solidFill>
                  <a:schemeClr val="accent6">
                    <a:lumMod val="40000"/>
                    <a:lumOff val="60000"/>
                  </a:schemeClr>
                </a:solidFill>
                <a:effectLst/>
              </a:rPr>
              <a:t>Detailed Risk Analysis</a:t>
            </a:r>
          </a:p>
        </p:txBody>
      </p:sp>
      <p:graphicFrame>
        <p:nvGraphicFramePr>
          <p:cNvPr id="17" name="Content Placeholder 16"/>
          <p:cNvGraphicFramePr>
            <a:graphicFrameLocks noGrp="1"/>
          </p:cNvGraphicFramePr>
          <p:nvPr>
            <p:ph idx="1"/>
            <p:extLst>
              <p:ext uri="{D42A27DB-BD31-4B8C-83A1-F6EECF244321}">
                <p14:modId xmlns:p14="http://schemas.microsoft.com/office/powerpoint/2010/main" val="1167930815"/>
              </p:ext>
            </p:extLst>
          </p:nvPr>
        </p:nvGraphicFramePr>
        <p:xfrm>
          <a:off x="457200" y="1196752"/>
          <a:ext cx="8435280" cy="54726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1196752"/>
          </a:xfrm>
        </p:spPr>
        <p:txBody>
          <a:bodyPr/>
          <a:lstStyle/>
          <a:p>
            <a:r>
              <a:rPr lang="en-US" dirty="0">
                <a:solidFill>
                  <a:schemeClr val="accent6">
                    <a:lumMod val="40000"/>
                    <a:lumOff val="60000"/>
                  </a:schemeClr>
                </a:solidFill>
              </a:rPr>
              <a:t>Combined Approach</a:t>
            </a:r>
          </a:p>
        </p:txBody>
      </p:sp>
      <p:sp>
        <p:nvSpPr>
          <p:cNvPr id="2" name="Content Placeholder 1"/>
          <p:cNvSpPr>
            <a:spLocks noGrp="1"/>
          </p:cNvSpPr>
          <p:nvPr>
            <p:ph idx="1"/>
          </p:nvPr>
        </p:nvSpPr>
        <p:spPr>
          <a:xfrm>
            <a:off x="457200" y="1457400"/>
            <a:ext cx="8363272" cy="5139952"/>
          </a:xfrm>
        </p:spPr>
        <p:txBody>
          <a:bodyPr>
            <a:normAutofit fontScale="92500"/>
          </a:bodyPr>
          <a:lstStyle/>
          <a:p>
            <a:pPr>
              <a:spcBef>
                <a:spcPts val="0"/>
              </a:spcBef>
              <a:spcAft>
                <a:spcPts val="600"/>
              </a:spcAft>
              <a:buClr>
                <a:schemeClr val="accent6">
                  <a:lumMod val="60000"/>
                  <a:lumOff val="40000"/>
                </a:schemeClr>
              </a:buClr>
              <a:buSzPct val="140000"/>
            </a:pPr>
            <a:r>
              <a:rPr lang="en-US" sz="1800" dirty="0">
                <a:latin typeface="+mn-lt"/>
              </a:rPr>
              <a:t>Combines elements of the baseline, informal, and detailed risk analysis approaches</a:t>
            </a:r>
          </a:p>
          <a:p>
            <a:pPr>
              <a:spcBef>
                <a:spcPts val="600"/>
              </a:spcBef>
              <a:spcAft>
                <a:spcPts val="1200"/>
              </a:spcAft>
              <a:buClr>
                <a:schemeClr val="accent6">
                  <a:lumMod val="60000"/>
                  <a:lumOff val="40000"/>
                </a:schemeClr>
              </a:buClr>
              <a:buSzPct val="140000"/>
            </a:pPr>
            <a:r>
              <a:rPr lang="en-US" sz="1800" dirty="0">
                <a:latin typeface="+mn-lt"/>
              </a:rPr>
              <a:t>Aim is to provide reasonable levels of protection as quickly as possible then to examine and adjust the protection controls deployed on key systems over time</a:t>
            </a:r>
          </a:p>
          <a:p>
            <a:pPr>
              <a:spcBef>
                <a:spcPts val="0"/>
              </a:spcBef>
              <a:spcAft>
                <a:spcPts val="600"/>
              </a:spcAft>
              <a:buClr>
                <a:schemeClr val="accent6">
                  <a:lumMod val="60000"/>
                  <a:lumOff val="40000"/>
                </a:schemeClr>
              </a:buClr>
              <a:buSzPct val="140000"/>
            </a:pPr>
            <a:r>
              <a:rPr lang="en-US" sz="1800" dirty="0">
                <a:latin typeface="+mn-lt"/>
              </a:rPr>
              <a:t>Approach starts with the implementation of suitable baseline security recommendations on all systems</a:t>
            </a:r>
          </a:p>
          <a:p>
            <a:pPr>
              <a:spcBef>
                <a:spcPts val="600"/>
              </a:spcBef>
              <a:spcAft>
                <a:spcPts val="1200"/>
              </a:spcAft>
              <a:buClr>
                <a:schemeClr val="accent6">
                  <a:lumMod val="60000"/>
                  <a:lumOff val="40000"/>
                </a:schemeClr>
              </a:buClr>
              <a:buSzPct val="140000"/>
            </a:pPr>
            <a:r>
              <a:rPr lang="en-US" sz="1800" dirty="0">
                <a:latin typeface="+mn-lt"/>
              </a:rPr>
              <a:t>Next, systems either exposed to high risk levels or critical to the organization's business objectives are identified in the high-level risk assessment</a:t>
            </a:r>
          </a:p>
          <a:p>
            <a:pPr>
              <a:spcBef>
                <a:spcPts val="600"/>
              </a:spcBef>
              <a:spcAft>
                <a:spcPts val="1200"/>
              </a:spcAft>
              <a:buClr>
                <a:schemeClr val="accent6">
                  <a:lumMod val="60000"/>
                  <a:lumOff val="40000"/>
                </a:schemeClr>
              </a:buClr>
              <a:buSzPct val="140000"/>
            </a:pPr>
            <a:r>
              <a:rPr lang="en-US" sz="1800" dirty="0">
                <a:latin typeface="+mn-lt"/>
              </a:rPr>
              <a:t>A decision can then be made </a:t>
            </a:r>
            <a:r>
              <a:rPr lang="en-US" sz="1800">
                <a:latin typeface="+mn-lt"/>
              </a:rPr>
              <a:t>to possibly </a:t>
            </a:r>
            <a:r>
              <a:rPr lang="en-US" sz="1800" dirty="0">
                <a:latin typeface="+mn-lt"/>
              </a:rPr>
              <a:t>conduct an immediate informal risk assessment on key systems, with the aim of relatively quickly tailoring controls to more accurately reflect their requirements</a:t>
            </a:r>
          </a:p>
          <a:p>
            <a:pPr>
              <a:spcBef>
                <a:spcPts val="600"/>
              </a:spcBef>
              <a:spcAft>
                <a:spcPts val="1200"/>
              </a:spcAft>
              <a:buClr>
                <a:schemeClr val="accent6">
                  <a:lumMod val="60000"/>
                  <a:lumOff val="40000"/>
                </a:schemeClr>
              </a:buClr>
              <a:buSzPct val="140000"/>
            </a:pPr>
            <a:r>
              <a:rPr lang="en-US" sz="1800" dirty="0">
                <a:latin typeface="+mn-lt"/>
              </a:rPr>
              <a:t>Lastly, an ordered process of performing detailed risk analyses of these systems can be instituted</a:t>
            </a:r>
          </a:p>
          <a:p>
            <a:pPr>
              <a:spcBef>
                <a:spcPts val="600"/>
              </a:spcBef>
              <a:spcAft>
                <a:spcPts val="1200"/>
              </a:spcAft>
              <a:buClr>
                <a:schemeClr val="accent6">
                  <a:lumMod val="60000"/>
                  <a:lumOff val="40000"/>
                </a:schemeClr>
              </a:buClr>
              <a:buSzPct val="140000"/>
            </a:pPr>
            <a:r>
              <a:rPr lang="en-US" sz="1800" dirty="0">
                <a:latin typeface="+mn-lt"/>
              </a:rPr>
              <a:t>Over time, this can result in the most appropriate and cost-effective security controls being selected and implemented on these systems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p:cNvSpPr>
            <a:spLocks noGrp="1" noChangeArrowheads="1"/>
          </p:cNvSpPr>
          <p:nvPr>
            <p:ph type="title"/>
          </p:nvPr>
        </p:nvSpPr>
        <p:spPr/>
        <p:txBody>
          <a:bodyPr/>
          <a:lstStyle/>
          <a:p>
            <a:r>
              <a:rPr lang="en-US" dirty="0">
                <a:solidFill>
                  <a:schemeClr val="accent6">
                    <a:lumMod val="40000"/>
                    <a:lumOff val="60000"/>
                  </a:schemeClr>
                </a:solidFill>
              </a:rPr>
              <a:t>Detailed Security Risk Analysis</a:t>
            </a:r>
          </a:p>
        </p:txBody>
      </p:sp>
      <p:graphicFrame>
        <p:nvGraphicFramePr>
          <p:cNvPr id="26" name="Content Placeholder 25"/>
          <p:cNvGraphicFramePr>
            <a:graphicFrameLocks noGrp="1"/>
          </p:cNvGraphicFramePr>
          <p:nvPr>
            <p:ph idx="1"/>
            <p:extLst>
              <p:ext uri="{D42A27DB-BD31-4B8C-83A1-F6EECF244321}">
                <p14:modId xmlns:p14="http://schemas.microsoft.com/office/powerpoint/2010/main" val="1453761683"/>
              </p:ext>
            </p:extLst>
          </p:nvPr>
        </p:nvGraphicFramePr>
        <p:xfrm>
          <a:off x="251520" y="1988840"/>
          <a:ext cx="8750138" cy="47004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p:cNvSpPr txBox="1"/>
          <p:nvPr/>
        </p:nvSpPr>
        <p:spPr>
          <a:xfrm>
            <a:off x="10210800" y="1473200"/>
            <a:ext cx="184731" cy="369332"/>
          </a:xfrm>
          <a:prstGeom prst="rect">
            <a:avLst/>
          </a:prstGeom>
          <a:solidFill>
            <a:schemeClr val="accent3">
              <a:lumMod val="75000"/>
            </a:schemeClr>
          </a:solidFill>
        </p:spPr>
        <p:txBody>
          <a:bodyPr wrap="none" rtlCol="0">
            <a:spAutoFit/>
          </a:bodyPr>
          <a:lstStyle/>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val="0"/>
              </a:ext>
            </a:extLst>
          </a:blip>
          <a:srcRect l="7779" t="11173" b="21332"/>
          <a:stretch/>
        </p:blipFill>
        <p:spPr>
          <a:xfrm>
            <a:off x="1187624" y="188640"/>
            <a:ext cx="6903812" cy="6538978"/>
          </a:xfrm>
          <a:prstGeom prst="rect">
            <a:avLst/>
          </a:prstGeom>
          <a:solidFill>
            <a:schemeClr val="tx1"/>
          </a:solidFill>
        </p:spPr>
      </p:pic>
    </p:spTree>
  </p:cSld>
  <p:clrMapOvr>
    <a:masterClrMapping/>
  </p:clrMapOvr>
  <p:transition>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p:txBody>
          <a:bodyPr>
            <a:normAutofit/>
          </a:bodyPr>
          <a:lstStyle/>
          <a:p>
            <a:r>
              <a:rPr lang="en-US" dirty="0">
                <a:solidFill>
                  <a:schemeClr val="accent6">
                    <a:lumMod val="40000"/>
                    <a:lumOff val="60000"/>
                  </a:schemeClr>
                </a:solidFill>
              </a:rPr>
              <a:t>Establishing the Context</a:t>
            </a:r>
          </a:p>
        </p:txBody>
      </p:sp>
      <p:sp>
        <p:nvSpPr>
          <p:cNvPr id="235523" name="Rectangle 3"/>
          <p:cNvSpPr>
            <a:spLocks noGrp="1" noChangeArrowheads="1"/>
          </p:cNvSpPr>
          <p:nvPr>
            <p:ph idx="1"/>
          </p:nvPr>
        </p:nvSpPr>
        <p:spPr>
          <a:xfrm>
            <a:off x="467544" y="1916832"/>
            <a:ext cx="8229600" cy="4581128"/>
          </a:xfrm>
        </p:spPr>
        <p:txBody>
          <a:bodyPr>
            <a:normAutofit/>
          </a:bodyPr>
          <a:lstStyle/>
          <a:p>
            <a:pPr marL="342900" lvl="1" indent="-342900">
              <a:spcAft>
                <a:spcPts val="800"/>
              </a:spcAft>
              <a:buClr>
                <a:schemeClr val="accent6">
                  <a:lumMod val="60000"/>
                  <a:lumOff val="40000"/>
                </a:schemeClr>
              </a:buClr>
              <a:buSzPct val="140000"/>
              <a:buFont typeface="Arial" charset="0"/>
              <a:buChar char="•"/>
            </a:pPr>
            <a:r>
              <a:rPr lang="en-US" sz="2400" dirty="0">
                <a:latin typeface="+mn-lt"/>
              </a:rPr>
              <a:t>Initial step</a:t>
            </a:r>
          </a:p>
          <a:p>
            <a:pPr lvl="1">
              <a:spcAft>
                <a:spcPts val="800"/>
              </a:spcAft>
              <a:buClr>
                <a:schemeClr val="accent6">
                  <a:lumMod val="60000"/>
                  <a:lumOff val="40000"/>
                </a:schemeClr>
              </a:buClr>
              <a:buSzPct val="140000"/>
              <a:buFont typeface="Arial" charset="0"/>
              <a:buChar char="•"/>
            </a:pPr>
            <a:r>
              <a:rPr lang="en-US" sz="2000" dirty="0">
                <a:latin typeface="+mn-lt"/>
              </a:rPr>
              <a:t>Determine the basic parameters of the risk assessment</a:t>
            </a:r>
          </a:p>
          <a:p>
            <a:pPr lvl="1">
              <a:spcAft>
                <a:spcPts val="800"/>
              </a:spcAft>
              <a:buClr>
                <a:schemeClr val="accent6">
                  <a:lumMod val="60000"/>
                  <a:lumOff val="40000"/>
                </a:schemeClr>
              </a:buClr>
              <a:buSzPct val="140000"/>
              <a:buFont typeface="Arial" charset="0"/>
              <a:buChar char="•"/>
            </a:pPr>
            <a:r>
              <a:rPr lang="en-US" sz="2000" dirty="0">
                <a:latin typeface="+mn-lt"/>
              </a:rPr>
              <a:t>Identify the assets to be examined</a:t>
            </a:r>
          </a:p>
          <a:p>
            <a:pPr marL="342900" lvl="1" indent="-342900">
              <a:spcAft>
                <a:spcPts val="800"/>
              </a:spcAft>
              <a:buClr>
                <a:schemeClr val="accent6">
                  <a:lumMod val="60000"/>
                  <a:lumOff val="40000"/>
                </a:schemeClr>
              </a:buClr>
              <a:buSzPct val="140000"/>
              <a:buFont typeface="Arial" charset="0"/>
              <a:buChar char="•"/>
            </a:pPr>
            <a:r>
              <a:rPr lang="en-US" sz="2400" dirty="0">
                <a:latin typeface="+mn-lt"/>
              </a:rPr>
              <a:t>Explores political and social environment in which the organization operates</a:t>
            </a:r>
          </a:p>
          <a:p>
            <a:pPr lvl="1">
              <a:spcAft>
                <a:spcPts val="800"/>
              </a:spcAft>
              <a:buClr>
                <a:schemeClr val="accent6">
                  <a:lumMod val="60000"/>
                  <a:lumOff val="40000"/>
                </a:schemeClr>
              </a:buClr>
              <a:buSzPct val="140000"/>
              <a:buFont typeface="Arial" charset="0"/>
              <a:buChar char="•"/>
            </a:pPr>
            <a:r>
              <a:rPr lang="en-US" sz="2000" dirty="0">
                <a:latin typeface="+mn-lt"/>
              </a:rPr>
              <a:t>Legal and regulatory constraints</a:t>
            </a:r>
          </a:p>
          <a:p>
            <a:pPr lvl="1">
              <a:spcAft>
                <a:spcPts val="800"/>
              </a:spcAft>
              <a:buClr>
                <a:schemeClr val="accent6">
                  <a:lumMod val="60000"/>
                  <a:lumOff val="40000"/>
                </a:schemeClr>
              </a:buClr>
              <a:buSzPct val="140000"/>
              <a:buFont typeface="Arial" charset="0"/>
              <a:buChar char="•"/>
            </a:pPr>
            <a:r>
              <a:rPr lang="en-US" sz="2000" dirty="0">
                <a:latin typeface="+mn-lt"/>
              </a:rPr>
              <a:t>Provide baseline for organization’s risk exposure</a:t>
            </a:r>
          </a:p>
          <a:p>
            <a:pPr marL="342900" lvl="1" indent="-342900">
              <a:spcAft>
                <a:spcPts val="800"/>
              </a:spcAft>
              <a:buClr>
                <a:schemeClr val="accent6">
                  <a:lumMod val="60000"/>
                  <a:lumOff val="40000"/>
                </a:schemeClr>
              </a:buClr>
              <a:buSzPct val="140000"/>
              <a:buFont typeface="Arial" charset="0"/>
              <a:buChar char="•"/>
            </a:pPr>
            <a:r>
              <a:rPr lang="en-US" sz="2400" dirty="0">
                <a:latin typeface="+mn-lt"/>
              </a:rPr>
              <a:t>Risk appetite</a:t>
            </a:r>
          </a:p>
          <a:p>
            <a:pPr lvl="1">
              <a:spcAft>
                <a:spcPts val="800"/>
              </a:spcAft>
              <a:buClr>
                <a:schemeClr val="accent6">
                  <a:lumMod val="60000"/>
                  <a:lumOff val="40000"/>
                </a:schemeClr>
              </a:buClr>
              <a:buSzPct val="140000"/>
              <a:buFont typeface="Arial" charset="0"/>
              <a:buChar char="•"/>
            </a:pPr>
            <a:r>
              <a:rPr lang="en-US" sz="2000" dirty="0">
                <a:latin typeface="+mn-lt"/>
              </a:rPr>
              <a:t>The level of risk the organization views as acceptable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4.pdf"/>
          <p:cNvPicPr>
            <a:picLocks noChangeAspect="1"/>
          </p:cNvPicPr>
          <p:nvPr/>
        </p:nvPicPr>
        <p:blipFill rotWithShape="1">
          <a:blip r:embed="rId3">
            <a:extLst>
              <a:ext uri="{28A0092B-C50C-407E-A947-70E740481C1C}">
                <a14:useLocalDpi xmlns:a14="http://schemas.microsoft.com/office/drawing/2010/main" val="0"/>
              </a:ext>
            </a:extLst>
          </a:blip>
          <a:srcRect t="18214" b="24393"/>
          <a:stretch/>
        </p:blipFill>
        <p:spPr>
          <a:xfrm>
            <a:off x="395536" y="332655"/>
            <a:ext cx="8424936" cy="6257619"/>
          </a:xfrm>
          <a:prstGeom prst="rect">
            <a:avLst/>
          </a:prstGeom>
          <a:solidFill>
            <a:schemeClr val="tx1"/>
          </a:solidFill>
        </p:spPr>
      </p:pic>
    </p:spTree>
  </p:cSld>
  <p:clrMapOvr>
    <a:masterClrMapping/>
  </p:clrMapOvr>
  <p:transition>
    <p:dissolve/>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14</a:t>
            </a:r>
          </a:p>
        </p:txBody>
      </p:sp>
      <p:sp>
        <p:nvSpPr>
          <p:cNvPr id="13" name="Subtitle 12"/>
          <p:cNvSpPr>
            <a:spLocks noGrp="1"/>
          </p:cNvSpPr>
          <p:nvPr>
            <p:ph type="subTitle" idx="1"/>
          </p:nvPr>
        </p:nvSpPr>
        <p:spPr/>
        <p:txBody>
          <a:bodyPr>
            <a:normAutofit/>
          </a:bodyPr>
          <a:lstStyle/>
          <a:p>
            <a:pPr>
              <a:defRPr/>
            </a:pPr>
            <a:r>
              <a:rPr lang="en-US" sz="3200" dirty="0"/>
              <a:t>IT Security Management </a:t>
            </a:r>
          </a:p>
          <a:p>
            <a:pPr>
              <a:defRPr/>
            </a:pPr>
            <a:r>
              <a:rPr lang="en-US" sz="3200" dirty="0"/>
              <a:t>and Risk Assessment</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1026"/>
          <p:cNvSpPr>
            <a:spLocks noGrp="1" noChangeArrowheads="1"/>
          </p:cNvSpPr>
          <p:nvPr>
            <p:ph type="title"/>
          </p:nvPr>
        </p:nvSpPr>
        <p:spPr>
          <a:xfrm>
            <a:off x="467544" y="-243408"/>
            <a:ext cx="8229600" cy="1600200"/>
          </a:xfrm>
        </p:spPr>
        <p:txBody>
          <a:bodyPr/>
          <a:lstStyle/>
          <a:p>
            <a:r>
              <a:rPr lang="en-US" dirty="0">
                <a:solidFill>
                  <a:schemeClr val="accent6">
                    <a:lumMod val="40000"/>
                    <a:lumOff val="60000"/>
                  </a:schemeClr>
                </a:solidFill>
              </a:rPr>
              <a:t>Asset Identification</a:t>
            </a:r>
          </a:p>
        </p:txBody>
      </p:sp>
      <p:sp>
        <p:nvSpPr>
          <p:cNvPr id="237571" name="Rectangle 1027"/>
          <p:cNvSpPr>
            <a:spLocks noGrp="1" noChangeArrowheads="1"/>
          </p:cNvSpPr>
          <p:nvPr>
            <p:ph idx="1"/>
          </p:nvPr>
        </p:nvSpPr>
        <p:spPr>
          <a:xfrm>
            <a:off x="467544" y="1700808"/>
            <a:ext cx="8229600" cy="4876800"/>
          </a:xfrm>
        </p:spPr>
        <p:txBody>
          <a:bodyPr>
            <a:normAutofit/>
          </a:bodyPr>
          <a:lstStyle/>
          <a:p>
            <a:pPr>
              <a:buClr>
                <a:schemeClr val="accent6">
                  <a:lumMod val="60000"/>
                  <a:lumOff val="40000"/>
                </a:schemeClr>
              </a:buClr>
              <a:buSzPct val="140000"/>
              <a:buFont typeface="Arial" charset="0"/>
              <a:buChar char="•"/>
            </a:pPr>
            <a:r>
              <a:rPr lang="en-US" sz="2800" dirty="0">
                <a:latin typeface="+mn-lt"/>
              </a:rPr>
              <a:t>Last component is to identify assets to examine</a:t>
            </a:r>
          </a:p>
          <a:p>
            <a:pPr>
              <a:buClr>
                <a:schemeClr val="accent6">
                  <a:lumMod val="60000"/>
                  <a:lumOff val="40000"/>
                </a:schemeClr>
              </a:buClr>
              <a:buSzPct val="140000"/>
              <a:buFont typeface="Arial" charset="0"/>
              <a:buChar char="•"/>
            </a:pPr>
            <a:r>
              <a:rPr lang="en-US" sz="2800" dirty="0">
                <a:latin typeface="+mn-lt"/>
              </a:rPr>
              <a:t>Draw on expertise of people in relevant areas of organization to identify key assets</a:t>
            </a:r>
          </a:p>
          <a:p>
            <a:pPr lvl="1">
              <a:buClr>
                <a:schemeClr val="accent6">
                  <a:lumMod val="60000"/>
                  <a:lumOff val="40000"/>
                </a:schemeClr>
              </a:buClr>
              <a:buSzPct val="140000"/>
              <a:buFont typeface="Arial" charset="0"/>
              <a:buChar char="•"/>
            </a:pPr>
            <a:r>
              <a:rPr lang="en-US" sz="2400" dirty="0">
                <a:latin typeface="+mn-lt"/>
              </a:rPr>
              <a:t>Identify and interview such personnel</a:t>
            </a:r>
          </a:p>
        </p:txBody>
      </p:sp>
      <p:graphicFrame>
        <p:nvGraphicFramePr>
          <p:cNvPr id="4" name="Diagram 3"/>
          <p:cNvGraphicFramePr/>
          <p:nvPr>
            <p:extLst>
              <p:ext uri="{D42A27DB-BD31-4B8C-83A1-F6EECF244321}">
                <p14:modId xmlns:p14="http://schemas.microsoft.com/office/powerpoint/2010/main" val="1756632128"/>
              </p:ext>
            </p:extLst>
          </p:nvPr>
        </p:nvGraphicFramePr>
        <p:xfrm>
          <a:off x="590570" y="3621099"/>
          <a:ext cx="7560840" cy="27682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p:cNvSpPr txBox="1"/>
          <p:nvPr/>
        </p:nvSpPr>
        <p:spPr>
          <a:xfrm>
            <a:off x="755576" y="4653136"/>
            <a:ext cx="217116" cy="361411"/>
          </a:xfrm>
          <a:prstGeom prst="rect">
            <a:avLst/>
          </a:prstGeom>
          <a:solidFill>
            <a:schemeClr val="tx1"/>
          </a:solidFill>
        </p:spPr>
        <p:txBody>
          <a:bodyPr wrap="square" rtlCol="0">
            <a:spAutoFit/>
          </a:bodyPr>
          <a:lstStyle/>
          <a:p>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2"/>
          <p:cNvSpPr>
            <a:spLocks noGrp="1" noChangeArrowheads="1"/>
          </p:cNvSpPr>
          <p:nvPr>
            <p:ph type="title"/>
          </p:nvPr>
        </p:nvSpPr>
        <p:spPr>
          <a:xfrm>
            <a:off x="457200" y="-171400"/>
            <a:ext cx="8229600" cy="1196752"/>
          </a:xfrm>
        </p:spPr>
        <p:txBody>
          <a:bodyPr/>
          <a:lstStyle/>
          <a:p>
            <a:r>
              <a:rPr lang="en-US" dirty="0">
                <a:solidFill>
                  <a:schemeClr val="accent6">
                    <a:lumMod val="40000"/>
                    <a:lumOff val="60000"/>
                  </a:schemeClr>
                </a:solidFill>
              </a:rPr>
              <a:t>Terminology</a:t>
            </a:r>
          </a:p>
        </p:txBody>
      </p:sp>
      <p:sp>
        <p:nvSpPr>
          <p:cNvPr id="3" name="Content Placeholder 2"/>
          <p:cNvSpPr>
            <a:spLocks noGrp="1"/>
          </p:cNvSpPr>
          <p:nvPr>
            <p:ph idx="1"/>
          </p:nvPr>
        </p:nvSpPr>
        <p:spPr>
          <a:xfrm>
            <a:off x="457200" y="1340768"/>
            <a:ext cx="8363272" cy="5400600"/>
          </a:xfrm>
        </p:spPr>
        <p:txBody>
          <a:bodyPr>
            <a:normAutofit fontScale="92500" lnSpcReduction="20000"/>
          </a:bodyPr>
          <a:lstStyle/>
          <a:p>
            <a:pPr>
              <a:buClr>
                <a:schemeClr val="accent6">
                  <a:lumMod val="60000"/>
                  <a:lumOff val="40000"/>
                </a:schemeClr>
              </a:buClr>
              <a:buSzPct val="140000"/>
            </a:pPr>
            <a:r>
              <a:rPr lang="en-US" dirty="0">
                <a:latin typeface="+mn-lt"/>
              </a:rPr>
              <a:t>Asset:		A system resource or capability of 				value to its owner that requires 				protection</a:t>
            </a:r>
          </a:p>
          <a:p>
            <a:pPr>
              <a:spcBef>
                <a:spcPts val="1128"/>
              </a:spcBef>
              <a:buClr>
                <a:schemeClr val="accent6">
                  <a:lumMod val="60000"/>
                  <a:lumOff val="40000"/>
                </a:schemeClr>
              </a:buClr>
              <a:buSzPct val="140000"/>
            </a:pPr>
            <a:r>
              <a:rPr lang="en-US" dirty="0">
                <a:latin typeface="+mn-lt"/>
              </a:rPr>
              <a:t>Threat:		A potential for a threat source to 				exploit a vulnerability in some asset, 				which if it occurs may compromise the 			security of the asset and cause harm to 			the asset’s owner</a:t>
            </a:r>
          </a:p>
          <a:p>
            <a:pPr>
              <a:spcBef>
                <a:spcPts val="1128"/>
              </a:spcBef>
              <a:buClr>
                <a:schemeClr val="accent6">
                  <a:lumMod val="60000"/>
                  <a:lumOff val="40000"/>
                </a:schemeClr>
              </a:buClr>
              <a:buSzPct val="140000"/>
            </a:pPr>
            <a:r>
              <a:rPr lang="en-US" dirty="0">
                <a:latin typeface="+mn-lt"/>
              </a:rPr>
              <a:t>Vulnerability:	A flaw or weakness in an asset’s design, 			implementation, or operation and 				management that could be exploited 			by some threat</a:t>
            </a:r>
          </a:p>
          <a:p>
            <a:pPr>
              <a:spcBef>
                <a:spcPts val="1128"/>
              </a:spcBef>
              <a:buClr>
                <a:schemeClr val="accent6">
                  <a:lumMod val="60000"/>
                  <a:lumOff val="40000"/>
                </a:schemeClr>
              </a:buClr>
              <a:buSzPct val="140000"/>
            </a:pPr>
            <a:r>
              <a:rPr lang="en-US" dirty="0">
                <a:latin typeface="+mn-lt"/>
              </a:rPr>
              <a:t>Risk:		The potential for loss computed as the 			combination of the likelihood that a given 			threat exploits some vulnerability to an 			asset, and the magnitude of harmful 				consequence that results to the asset’s 			owner</a:t>
            </a:r>
          </a:p>
        </p:txBody>
      </p:sp>
      <p:sp>
        <p:nvSpPr>
          <p:cNvPr id="2" name="TextBox 1"/>
          <p:cNvSpPr txBox="1"/>
          <p:nvPr/>
        </p:nvSpPr>
        <p:spPr>
          <a:xfrm>
            <a:off x="1164921" y="2192055"/>
            <a:ext cx="184731" cy="369332"/>
          </a:xfrm>
          <a:prstGeom prst="rect">
            <a:avLst/>
          </a:prstGeom>
          <a:noFill/>
        </p:spPr>
        <p:txBody>
          <a:bodyPr wrap="none" rtlCol="0">
            <a:spAutoFit/>
          </a:bodyPr>
          <a:lstStyle/>
          <a:p>
            <a:endParaRPr lang="en-US" dirty="0"/>
          </a:p>
        </p:txBody>
      </p:sp>
    </p:spTree>
  </p:cSld>
  <p:clrMapOvr>
    <a:masterClrMapping/>
  </p:clrMapOvr>
  <p:transition>
    <p:wipe dir="d"/>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a:xfrm>
            <a:off x="0" y="-243408"/>
            <a:ext cx="9144000" cy="1440160"/>
          </a:xfrm>
        </p:spPr>
        <p:txBody>
          <a:bodyPr/>
          <a:lstStyle/>
          <a:p>
            <a:r>
              <a:rPr lang="en-US" dirty="0">
                <a:solidFill>
                  <a:schemeClr val="accent6">
                    <a:lumMod val="40000"/>
                    <a:lumOff val="60000"/>
                  </a:schemeClr>
                </a:solidFill>
              </a:rPr>
              <a:t>Threat Identification</a:t>
            </a:r>
          </a:p>
        </p:txBody>
      </p:sp>
      <p:sp>
        <p:nvSpPr>
          <p:cNvPr id="4" name="Content Placeholder 3"/>
          <p:cNvSpPr>
            <a:spLocks noGrp="1"/>
          </p:cNvSpPr>
          <p:nvPr>
            <p:ph idx="1"/>
          </p:nvPr>
        </p:nvSpPr>
        <p:spPr>
          <a:xfrm>
            <a:off x="755576" y="1556792"/>
            <a:ext cx="8229600" cy="4953000"/>
          </a:xfrm>
        </p:spPr>
        <p:txBody>
          <a:bodyPr>
            <a:noAutofit/>
          </a:bodyPr>
          <a:lstStyle/>
          <a:p>
            <a:r>
              <a:rPr lang="en-US" sz="2800" dirty="0"/>
              <a:t>A threat is:</a:t>
            </a:r>
          </a:p>
        </p:txBody>
      </p:sp>
      <p:graphicFrame>
        <p:nvGraphicFramePr>
          <p:cNvPr id="5" name="Diagram 4"/>
          <p:cNvGraphicFramePr/>
          <p:nvPr>
            <p:extLst>
              <p:ext uri="{D42A27DB-BD31-4B8C-83A1-F6EECF244321}">
                <p14:modId xmlns:p14="http://schemas.microsoft.com/office/powerpoint/2010/main" val="320075236"/>
              </p:ext>
            </p:extLst>
          </p:nvPr>
        </p:nvGraphicFramePr>
        <p:xfrm>
          <a:off x="0" y="1412776"/>
          <a:ext cx="9144000" cy="54452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p:cNvSpPr>
            <a:spLocks noGrp="1" noChangeArrowheads="1"/>
          </p:cNvSpPr>
          <p:nvPr>
            <p:ph type="title"/>
          </p:nvPr>
        </p:nvSpPr>
        <p:spPr>
          <a:xfrm>
            <a:off x="467544" y="-315416"/>
            <a:ext cx="8229600" cy="1600200"/>
          </a:xfrm>
        </p:spPr>
        <p:txBody>
          <a:bodyPr/>
          <a:lstStyle/>
          <a:p>
            <a:r>
              <a:rPr lang="en-US" dirty="0">
                <a:solidFill>
                  <a:schemeClr val="accent6">
                    <a:lumMod val="40000"/>
                    <a:lumOff val="60000"/>
                  </a:schemeClr>
                </a:solidFill>
              </a:rPr>
              <a:t>Threat Sources</a:t>
            </a:r>
          </a:p>
        </p:txBody>
      </p:sp>
      <p:sp>
        <p:nvSpPr>
          <p:cNvPr id="243715" name="Rectangle 3"/>
          <p:cNvSpPr>
            <a:spLocks noGrp="1" noChangeArrowheads="1"/>
          </p:cNvSpPr>
          <p:nvPr>
            <p:ph idx="1"/>
          </p:nvPr>
        </p:nvSpPr>
        <p:spPr>
          <a:xfrm>
            <a:off x="539552" y="1412776"/>
            <a:ext cx="8229600" cy="5184576"/>
          </a:xfrm>
        </p:spPr>
        <p:txBody>
          <a:bodyPr>
            <a:normAutofit lnSpcReduction="10000"/>
          </a:bodyPr>
          <a:lstStyle/>
          <a:p>
            <a:pPr>
              <a:buClr>
                <a:schemeClr val="accent6">
                  <a:lumMod val="60000"/>
                  <a:lumOff val="40000"/>
                </a:schemeClr>
              </a:buClr>
              <a:buSzPct val="140000"/>
              <a:buFont typeface="Arial" charset="0"/>
              <a:buChar char="•"/>
            </a:pPr>
            <a:r>
              <a:rPr lang="en-US" sz="2800" dirty="0">
                <a:latin typeface="+mn-lt"/>
              </a:rPr>
              <a:t>Threats may be </a:t>
            </a:r>
          </a:p>
          <a:p>
            <a:pPr lvl="1">
              <a:buClr>
                <a:schemeClr val="accent6">
                  <a:lumMod val="60000"/>
                  <a:lumOff val="40000"/>
                </a:schemeClr>
              </a:buClr>
              <a:buSzPct val="140000"/>
              <a:buFont typeface="Arial" charset="0"/>
              <a:buChar char="•"/>
            </a:pPr>
            <a:r>
              <a:rPr lang="en-US" sz="2400" dirty="0">
                <a:latin typeface="+mn-lt"/>
              </a:rPr>
              <a:t>Natural “acts of God” </a:t>
            </a:r>
          </a:p>
          <a:p>
            <a:pPr lvl="1">
              <a:buClr>
                <a:schemeClr val="accent6">
                  <a:lumMod val="60000"/>
                  <a:lumOff val="40000"/>
                </a:schemeClr>
              </a:buClr>
              <a:buSzPct val="140000"/>
              <a:buFont typeface="Arial" charset="0"/>
              <a:buChar char="•"/>
            </a:pPr>
            <a:r>
              <a:rPr lang="en-US" sz="2400" dirty="0">
                <a:latin typeface="+mn-lt"/>
              </a:rPr>
              <a:t>Man-made</a:t>
            </a:r>
          </a:p>
          <a:p>
            <a:pPr lvl="1">
              <a:buClr>
                <a:schemeClr val="accent6">
                  <a:lumMod val="60000"/>
                  <a:lumOff val="40000"/>
                </a:schemeClr>
              </a:buClr>
              <a:buSzPct val="140000"/>
              <a:buFont typeface="Arial" charset="0"/>
              <a:buChar char="•"/>
            </a:pPr>
            <a:r>
              <a:rPr lang="en-US" sz="2400" dirty="0">
                <a:latin typeface="+mn-lt"/>
              </a:rPr>
              <a:t>Accidental or deliberate</a:t>
            </a:r>
          </a:p>
          <a:p>
            <a:pPr>
              <a:buClr>
                <a:schemeClr val="accent6">
                  <a:lumMod val="60000"/>
                  <a:lumOff val="40000"/>
                </a:schemeClr>
              </a:buClr>
              <a:buSzPct val="140000"/>
              <a:buFont typeface="Arial" charset="0"/>
              <a:buChar char="•"/>
            </a:pPr>
            <a:endParaRPr lang="en-US" sz="2800" dirty="0">
              <a:latin typeface="+mn-lt"/>
            </a:endParaRPr>
          </a:p>
          <a:p>
            <a:pPr>
              <a:buClr>
                <a:schemeClr val="accent6">
                  <a:lumMod val="60000"/>
                  <a:lumOff val="40000"/>
                </a:schemeClr>
              </a:buClr>
              <a:buSzPct val="140000"/>
              <a:buFont typeface="Arial" charset="0"/>
              <a:buChar char="•"/>
            </a:pPr>
            <a:endParaRPr lang="en-US" sz="2800" dirty="0">
              <a:latin typeface="+mn-lt"/>
            </a:endParaRPr>
          </a:p>
          <a:p>
            <a:pPr>
              <a:buClr>
                <a:schemeClr val="accent6">
                  <a:lumMod val="60000"/>
                  <a:lumOff val="40000"/>
                </a:schemeClr>
              </a:buClr>
              <a:buSzPct val="140000"/>
              <a:buFont typeface="Arial" charset="0"/>
              <a:buChar char="•"/>
            </a:pPr>
            <a:endParaRPr lang="en-US" sz="2800" dirty="0">
              <a:latin typeface="+mn-lt"/>
            </a:endParaRPr>
          </a:p>
          <a:p>
            <a:pPr>
              <a:buClr>
                <a:schemeClr val="accent6">
                  <a:lumMod val="60000"/>
                  <a:lumOff val="40000"/>
                </a:schemeClr>
              </a:buClr>
              <a:buSzPct val="140000"/>
              <a:buFont typeface="Arial" charset="0"/>
              <a:buChar char="•"/>
            </a:pPr>
            <a:endParaRPr lang="en-US" sz="2800" dirty="0">
              <a:latin typeface="+mn-lt"/>
            </a:endParaRPr>
          </a:p>
          <a:p>
            <a:pPr>
              <a:buClr>
                <a:schemeClr val="accent6">
                  <a:lumMod val="60000"/>
                  <a:lumOff val="40000"/>
                </a:schemeClr>
              </a:buClr>
              <a:buSzPct val="140000"/>
              <a:buFont typeface="Arial" charset="0"/>
              <a:buChar char="•"/>
            </a:pPr>
            <a:endParaRPr lang="en-US" sz="2800" dirty="0">
              <a:latin typeface="+mn-lt"/>
            </a:endParaRPr>
          </a:p>
          <a:p>
            <a:pPr>
              <a:buClr>
                <a:schemeClr val="accent6">
                  <a:lumMod val="60000"/>
                  <a:lumOff val="40000"/>
                </a:schemeClr>
              </a:buClr>
              <a:buSzPct val="140000"/>
              <a:buFont typeface="Arial" charset="0"/>
              <a:buChar char="•"/>
            </a:pPr>
            <a:r>
              <a:rPr lang="en-US" sz="2800" dirty="0">
                <a:latin typeface="+mn-lt"/>
              </a:rPr>
              <a:t>Any previous experience of attacks seen by the organization also needs to be considered</a:t>
            </a:r>
          </a:p>
        </p:txBody>
      </p:sp>
      <p:graphicFrame>
        <p:nvGraphicFramePr>
          <p:cNvPr id="5" name="Diagram 4"/>
          <p:cNvGraphicFramePr/>
          <p:nvPr>
            <p:extLst>
              <p:ext uri="{D42A27DB-BD31-4B8C-83A1-F6EECF244321}">
                <p14:modId xmlns:p14="http://schemas.microsoft.com/office/powerpoint/2010/main" val="979856997"/>
              </p:ext>
            </p:extLst>
          </p:nvPr>
        </p:nvGraphicFramePr>
        <p:xfrm>
          <a:off x="971600" y="1988840"/>
          <a:ext cx="7632848" cy="47525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467544" y="332656"/>
            <a:ext cx="8229600" cy="1600200"/>
          </a:xfrm>
        </p:spPr>
        <p:txBody>
          <a:bodyPr/>
          <a:lstStyle/>
          <a:p>
            <a:r>
              <a:rPr lang="en-US" dirty="0">
                <a:solidFill>
                  <a:schemeClr val="accent6">
                    <a:lumMod val="40000"/>
                    <a:lumOff val="60000"/>
                  </a:schemeClr>
                </a:solidFill>
              </a:rPr>
              <a:t>Vulnerability Identification</a:t>
            </a:r>
          </a:p>
        </p:txBody>
      </p:sp>
      <p:sp>
        <p:nvSpPr>
          <p:cNvPr id="247811" name="Rectangle 3"/>
          <p:cNvSpPr>
            <a:spLocks noGrp="1" noChangeArrowheads="1"/>
          </p:cNvSpPr>
          <p:nvPr>
            <p:ph idx="1"/>
          </p:nvPr>
        </p:nvSpPr>
        <p:spPr>
          <a:xfrm>
            <a:off x="395536" y="2132856"/>
            <a:ext cx="8229600" cy="4343399"/>
          </a:xfrm>
        </p:spPr>
        <p:txBody>
          <a:bodyPr>
            <a:normAutofit/>
          </a:bodyPr>
          <a:lstStyle/>
          <a:p>
            <a:pPr>
              <a:spcAft>
                <a:spcPts val="600"/>
              </a:spcAft>
              <a:buClr>
                <a:schemeClr val="accent6">
                  <a:lumMod val="60000"/>
                  <a:lumOff val="40000"/>
                </a:schemeClr>
              </a:buClr>
              <a:buSzPct val="140000"/>
              <a:buFont typeface="Arial" charset="0"/>
              <a:buChar char="•"/>
            </a:pPr>
            <a:r>
              <a:rPr lang="en-US" sz="2800" dirty="0">
                <a:latin typeface="+mn-lt"/>
              </a:rPr>
              <a:t>Identify exploitable flaws or weaknesses in organization’s IT systems or processes</a:t>
            </a:r>
          </a:p>
          <a:p>
            <a:pPr lvl="1">
              <a:spcAft>
                <a:spcPts val="600"/>
              </a:spcAft>
              <a:buClr>
                <a:schemeClr val="accent6">
                  <a:lumMod val="60000"/>
                  <a:lumOff val="40000"/>
                </a:schemeClr>
              </a:buClr>
              <a:buSzPct val="140000"/>
              <a:buFont typeface="Arial" charset="0"/>
              <a:buChar char="•"/>
            </a:pPr>
            <a:r>
              <a:rPr lang="en-US" sz="2400" dirty="0">
                <a:latin typeface="+mn-lt"/>
              </a:rPr>
              <a:t>Determines applicability and significance of threat to organization</a:t>
            </a:r>
          </a:p>
          <a:p>
            <a:pPr>
              <a:spcAft>
                <a:spcPts val="600"/>
              </a:spcAft>
              <a:buClr>
                <a:schemeClr val="accent6">
                  <a:lumMod val="60000"/>
                  <a:lumOff val="40000"/>
                </a:schemeClr>
              </a:buClr>
              <a:buSzPct val="140000"/>
              <a:buFont typeface="Arial" charset="0"/>
              <a:buChar char="•"/>
            </a:pPr>
            <a:r>
              <a:rPr lang="en-US" sz="2800" dirty="0">
                <a:latin typeface="+mn-lt"/>
              </a:rPr>
              <a:t>Need combination of threat and vulnerability to create a risk to an asset</a:t>
            </a:r>
          </a:p>
          <a:p>
            <a:pPr>
              <a:spcAft>
                <a:spcPts val="600"/>
              </a:spcAft>
              <a:buClr>
                <a:schemeClr val="accent6">
                  <a:lumMod val="60000"/>
                  <a:lumOff val="40000"/>
                </a:schemeClr>
              </a:buClr>
              <a:buSzPct val="140000"/>
              <a:buFont typeface="Arial" charset="0"/>
              <a:buChar char="•"/>
            </a:pPr>
            <a:r>
              <a:rPr lang="en-US" sz="2800" dirty="0">
                <a:latin typeface="+mn-lt"/>
              </a:rPr>
              <a:t>Outcome should be a list of threats and vulnerabilities with brief descriptions                 of how and why they might occur</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p:cNvSpPr>
            <a:spLocks noGrp="1" noChangeArrowheads="1"/>
          </p:cNvSpPr>
          <p:nvPr>
            <p:ph type="title"/>
          </p:nvPr>
        </p:nvSpPr>
        <p:spPr/>
        <p:txBody>
          <a:bodyPr/>
          <a:lstStyle/>
          <a:p>
            <a:r>
              <a:rPr lang="en-US" dirty="0">
                <a:solidFill>
                  <a:schemeClr val="accent6">
                    <a:lumMod val="40000"/>
                    <a:lumOff val="60000"/>
                  </a:schemeClr>
                </a:solidFill>
              </a:rPr>
              <a:t>Analyze Risks</a:t>
            </a:r>
          </a:p>
        </p:txBody>
      </p:sp>
      <p:sp>
        <p:nvSpPr>
          <p:cNvPr id="249859" name="Rectangle 3"/>
          <p:cNvSpPr>
            <a:spLocks noGrp="1" noChangeArrowheads="1"/>
          </p:cNvSpPr>
          <p:nvPr>
            <p:ph idx="1"/>
          </p:nvPr>
        </p:nvSpPr>
        <p:spPr>
          <a:xfrm>
            <a:off x="457200" y="1916832"/>
            <a:ext cx="8075240" cy="4752528"/>
          </a:xfrm>
        </p:spPr>
        <p:txBody>
          <a:bodyPr>
            <a:normAutofit/>
          </a:bodyPr>
          <a:lstStyle/>
          <a:p>
            <a:pPr>
              <a:lnSpc>
                <a:spcPct val="90000"/>
              </a:lnSpc>
              <a:buClr>
                <a:schemeClr val="accent6">
                  <a:lumMod val="60000"/>
                  <a:lumOff val="40000"/>
                </a:schemeClr>
              </a:buClr>
              <a:buSzPct val="140000"/>
              <a:buFont typeface="Arial" charset="0"/>
              <a:buChar char="•"/>
            </a:pPr>
            <a:r>
              <a:rPr lang="en-US" sz="2800" dirty="0">
                <a:latin typeface="+mn-lt"/>
              </a:rPr>
              <a:t>Specify likelihood of occurrence of each identified threat to asset given existing controls</a:t>
            </a:r>
          </a:p>
          <a:p>
            <a:pPr>
              <a:lnSpc>
                <a:spcPct val="90000"/>
              </a:lnSpc>
              <a:buClr>
                <a:schemeClr val="accent6">
                  <a:lumMod val="60000"/>
                  <a:lumOff val="40000"/>
                </a:schemeClr>
              </a:buClr>
              <a:buSzPct val="140000"/>
              <a:buFont typeface="Arial" charset="0"/>
              <a:buChar char="•"/>
            </a:pPr>
            <a:r>
              <a:rPr lang="en-US" sz="2800" dirty="0">
                <a:latin typeface="+mn-lt"/>
              </a:rPr>
              <a:t>Specify consequence should threat occur</a:t>
            </a:r>
          </a:p>
          <a:p>
            <a:pPr>
              <a:lnSpc>
                <a:spcPct val="90000"/>
              </a:lnSpc>
              <a:buClr>
                <a:schemeClr val="accent6">
                  <a:lumMod val="60000"/>
                  <a:lumOff val="40000"/>
                </a:schemeClr>
              </a:buClr>
              <a:buSzPct val="140000"/>
              <a:buFont typeface="Arial" charset="0"/>
              <a:buChar char="•"/>
            </a:pPr>
            <a:r>
              <a:rPr lang="en-US" sz="2800" dirty="0">
                <a:latin typeface="+mn-lt"/>
              </a:rPr>
              <a:t>Derive overall risk rating for each threat</a:t>
            </a:r>
          </a:p>
          <a:p>
            <a:pPr lvl="1">
              <a:lnSpc>
                <a:spcPct val="90000"/>
              </a:lnSpc>
              <a:buClr>
                <a:schemeClr val="accent6">
                  <a:lumMod val="60000"/>
                  <a:lumOff val="40000"/>
                </a:schemeClr>
              </a:buClr>
              <a:buSzPct val="140000"/>
              <a:buFont typeface="Arial" charset="0"/>
              <a:buChar char="•"/>
            </a:pPr>
            <a:r>
              <a:rPr lang="en-US" sz="2400" dirty="0">
                <a:latin typeface="+mn-lt"/>
              </a:rPr>
              <a:t> Risk = probability threat occurs x cost to organization</a:t>
            </a:r>
          </a:p>
          <a:p>
            <a:pPr>
              <a:lnSpc>
                <a:spcPct val="90000"/>
              </a:lnSpc>
              <a:buClr>
                <a:schemeClr val="accent6">
                  <a:lumMod val="60000"/>
                  <a:lumOff val="40000"/>
                </a:schemeClr>
              </a:buClr>
              <a:buSzPct val="140000"/>
              <a:buFont typeface="Arial" charset="0"/>
              <a:buChar char="•"/>
            </a:pPr>
            <a:r>
              <a:rPr lang="en-US" sz="2800" dirty="0">
                <a:latin typeface="+mn-lt"/>
              </a:rPr>
              <a:t>Hard to determine accurate               probabilities and realistic cost          consequences</a:t>
            </a:r>
          </a:p>
          <a:p>
            <a:pPr>
              <a:lnSpc>
                <a:spcPct val="90000"/>
              </a:lnSpc>
              <a:buClr>
                <a:schemeClr val="accent6">
                  <a:lumMod val="60000"/>
                  <a:lumOff val="40000"/>
                </a:schemeClr>
              </a:buClr>
              <a:buSzPct val="140000"/>
              <a:buFont typeface="Arial" charset="0"/>
              <a:buChar char="•"/>
            </a:pPr>
            <a:r>
              <a:rPr lang="en-US" sz="2800" dirty="0">
                <a:latin typeface="+mn-lt"/>
              </a:rPr>
              <a:t>Use qualitative, not quantitative,                ratings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Analyze Existing Controls</a:t>
            </a:r>
          </a:p>
        </p:txBody>
      </p:sp>
      <p:sp>
        <p:nvSpPr>
          <p:cNvPr id="3" name="Content Placeholder 2"/>
          <p:cNvSpPr>
            <a:spLocks noGrp="1"/>
          </p:cNvSpPr>
          <p:nvPr>
            <p:ph idx="1"/>
          </p:nvPr>
        </p:nvSpPr>
        <p:spPr>
          <a:xfrm>
            <a:off x="457200" y="2060848"/>
            <a:ext cx="8229600" cy="4536504"/>
          </a:xfrm>
        </p:spPr>
        <p:txBody>
          <a:bodyPr>
            <a:normAutofit/>
          </a:bodyPr>
          <a:lstStyle/>
          <a:p>
            <a:r>
              <a:rPr lang="en-US" sz="2800" dirty="0">
                <a:latin typeface="+mn-lt"/>
              </a:rPr>
              <a:t>Existing controls used to attempt to minimize threats need to be identified</a:t>
            </a:r>
          </a:p>
          <a:p>
            <a:r>
              <a:rPr lang="en-US" sz="2800" dirty="0">
                <a:latin typeface="+mn-lt"/>
              </a:rPr>
              <a:t>Security controls include:</a:t>
            </a:r>
          </a:p>
          <a:p>
            <a:pPr lvl="2">
              <a:buClr>
                <a:schemeClr val="accent2"/>
              </a:buClr>
            </a:pPr>
            <a:r>
              <a:rPr lang="en-US" sz="2400" dirty="0">
                <a:latin typeface="+mn-lt"/>
              </a:rPr>
              <a:t>Management</a:t>
            </a:r>
          </a:p>
          <a:p>
            <a:pPr lvl="2">
              <a:buClr>
                <a:schemeClr val="accent2"/>
              </a:buClr>
            </a:pPr>
            <a:r>
              <a:rPr lang="en-US" sz="2400" dirty="0">
                <a:latin typeface="+mn-lt"/>
              </a:rPr>
              <a:t>Operational</a:t>
            </a:r>
          </a:p>
          <a:p>
            <a:pPr lvl="2">
              <a:buClr>
                <a:schemeClr val="accent2"/>
              </a:buClr>
            </a:pPr>
            <a:r>
              <a:rPr lang="en-US" sz="2400" dirty="0">
                <a:latin typeface="+mn-lt"/>
              </a:rPr>
              <a:t>Technical processes and procedures</a:t>
            </a:r>
          </a:p>
          <a:p>
            <a:pPr marL="342900" lvl="2" indent="-342900">
              <a:spcBef>
                <a:spcPts val="2000"/>
              </a:spcBef>
            </a:pPr>
            <a:r>
              <a:rPr lang="en-US" sz="2800" dirty="0">
                <a:latin typeface="+mn-lt"/>
              </a:rPr>
              <a:t>Use checklists of existing controls and interview key organizational staff to solicit information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p:cNvGraphicFramePr>
            <a:graphicFrameLocks noChangeAspect="1"/>
          </p:cNvGraphicFramePr>
          <p:nvPr>
            <p:extLst>
              <p:ext uri="{D42A27DB-BD31-4B8C-83A1-F6EECF244321}">
                <p14:modId xmlns:p14="http://schemas.microsoft.com/office/powerpoint/2010/main" val="2138249094"/>
              </p:ext>
            </p:extLst>
          </p:nvPr>
        </p:nvGraphicFramePr>
        <p:xfrm>
          <a:off x="179512" y="2780928"/>
          <a:ext cx="8825995" cy="2966566"/>
        </p:xfrm>
        <a:graphic>
          <a:graphicData uri="http://schemas.openxmlformats.org/presentationml/2006/ole">
            <mc:AlternateContent xmlns:mc="http://schemas.openxmlformats.org/markup-compatibility/2006">
              <mc:Choice xmlns:v="urn:schemas-microsoft-com:vml" Requires="v">
                <p:oleObj name="Document" r:id="rId3" imgW="6083076" imgH="2044625" progId="Word.Document.12">
                  <p:embed/>
                </p:oleObj>
              </mc:Choice>
              <mc:Fallback>
                <p:oleObj name="Document" r:id="rId3" imgW="6083076" imgH="2044625" progId="Word.Document.12">
                  <p:embed/>
                  <p:pic>
                    <p:nvPicPr>
                      <p:cNvPr id="0" name="Picture 2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2780928"/>
                        <a:ext cx="8825995" cy="296656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TextBox 4"/>
          <p:cNvSpPr txBox="1"/>
          <p:nvPr/>
        </p:nvSpPr>
        <p:spPr>
          <a:xfrm>
            <a:off x="1" y="260648"/>
            <a:ext cx="9143999" cy="1661993"/>
          </a:xfrm>
          <a:prstGeom prst="rect">
            <a:avLst/>
          </a:prstGeom>
          <a:noFill/>
        </p:spPr>
        <p:txBody>
          <a:bodyPr wrap="square" rtlCol="0">
            <a:spAutoFit/>
          </a:bodyPr>
          <a:lstStyle/>
          <a:p>
            <a:pPr algn="ctr"/>
            <a:r>
              <a:rPr lang="en-US" sz="5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ea typeface="+mj-ea"/>
                <a:cs typeface="+mj-cs"/>
              </a:rPr>
              <a:t>Table 14.2  </a:t>
            </a:r>
          </a:p>
          <a:p>
            <a:pPr algn="ctr"/>
            <a:r>
              <a:rPr lang="en-US" sz="4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ea typeface="+mj-ea"/>
                <a:cs typeface="+mj-cs"/>
              </a:rPr>
              <a:t>Risk Likelihood </a:t>
            </a:r>
          </a:p>
        </p:txBody>
      </p:sp>
    </p:spTree>
  </p:cSld>
  <p:clrMapOvr>
    <a:masterClrMapping/>
  </p:clrMapOvr>
  <p:transition>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p:cNvSpPr>
            <a:spLocks noGrp="1" noChangeArrowheads="1"/>
          </p:cNvSpPr>
          <p:nvPr>
            <p:ph type="title" idx="4294967295"/>
          </p:nvPr>
        </p:nvSpPr>
        <p:spPr>
          <a:xfrm>
            <a:off x="6371800" y="0"/>
            <a:ext cx="2743200" cy="4293096"/>
          </a:xfrm>
        </p:spPr>
        <p:txBody>
          <a:bodyPr>
            <a:normAutofit/>
          </a:bodyPr>
          <a:lstStyle/>
          <a:p>
            <a:r>
              <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rPr>
              <a:t>Table 14.3  </a:t>
            </a:r>
            <a:br>
              <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rPr>
            </a:br>
            <a:br>
              <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rPr>
            </a:br>
            <a:r>
              <a:rPr lang="en-US" sz="3000" dirty="0">
                <a:ln w="18415" cmpd="sng">
                  <a:solidFill>
                    <a:srgbClr val="FFFFFF"/>
                  </a:solidFill>
                  <a:prstDash val="solid"/>
                </a:ln>
                <a:solidFill>
                  <a:srgbClr val="FFFFFF"/>
                </a:solidFill>
                <a:effectLst>
                  <a:outerShdw blurRad="63500" dir="3600000" algn="tl" rotWithShape="0">
                    <a:srgbClr val="000000">
                      <a:alpha val="70000"/>
                    </a:srgbClr>
                  </a:outerShdw>
                </a:effectLst>
              </a:rPr>
              <a:t>Risk Consequences </a:t>
            </a:r>
          </a:p>
        </p:txBody>
      </p:sp>
      <p:sp>
        <p:nvSpPr>
          <p:cNvPr id="4" name="TextBox 3"/>
          <p:cNvSpPr txBox="1"/>
          <p:nvPr/>
        </p:nvSpPr>
        <p:spPr>
          <a:xfrm>
            <a:off x="5761594" y="2889516"/>
            <a:ext cx="184666" cy="369332"/>
          </a:xfrm>
          <a:prstGeom prst="rect">
            <a:avLst/>
          </a:prstGeom>
          <a:noFill/>
        </p:spPr>
        <p:txBody>
          <a:bodyPr wrap="none" rtlCol="0">
            <a:spAutoFit/>
          </a:bodyPr>
          <a:lstStyle/>
          <a:p>
            <a:endParaRPr lang="en-US" dirty="0"/>
          </a:p>
        </p:txBody>
      </p:sp>
      <p:sp>
        <p:nvSpPr>
          <p:cNvPr id="5" name="TextBox 4"/>
          <p:cNvSpPr txBox="1"/>
          <p:nvPr/>
        </p:nvSpPr>
        <p:spPr>
          <a:xfrm>
            <a:off x="6349332" y="1443283"/>
            <a:ext cx="184666" cy="369332"/>
          </a:xfrm>
          <a:prstGeom prst="rect">
            <a:avLst/>
          </a:prstGeom>
          <a:noFill/>
        </p:spPr>
        <p:txBody>
          <a:bodyPr wrap="none" rtlCol="0">
            <a:spAutoFit/>
          </a:bodyPr>
          <a:lstStyle/>
          <a:p>
            <a:endParaRPr lang="en-US" dirty="0"/>
          </a:p>
        </p:txBody>
      </p:sp>
      <p:sp>
        <p:nvSpPr>
          <p:cNvPr id="9" name="TextBox 8"/>
          <p:cNvSpPr txBox="1"/>
          <p:nvPr/>
        </p:nvSpPr>
        <p:spPr>
          <a:xfrm>
            <a:off x="1327588" y="1558746"/>
            <a:ext cx="184666" cy="369332"/>
          </a:xfrm>
          <a:prstGeom prst="rect">
            <a:avLst/>
          </a:prstGeom>
          <a:noFill/>
        </p:spPr>
        <p:txBody>
          <a:bodyPr wrap="none" rtlCol="0">
            <a:spAutoFit/>
          </a:bodyPr>
          <a:lstStyle/>
          <a:p>
            <a:endParaRPr 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val="531245327"/>
              </p:ext>
            </p:extLst>
          </p:nvPr>
        </p:nvGraphicFramePr>
        <p:xfrm>
          <a:off x="-20833" y="0"/>
          <a:ext cx="6383989" cy="6957082"/>
        </p:xfrm>
        <a:graphic>
          <a:graphicData uri="http://schemas.openxmlformats.org/presentationml/2006/ole">
            <mc:AlternateContent xmlns:mc="http://schemas.openxmlformats.org/markup-compatibility/2006">
              <mc:Choice xmlns:v="urn:schemas-microsoft-com:vml" Requires="v">
                <p:oleObj name="Document" r:id="rId3" imgW="6083076" imgH="6629156" progId="Word.Document.12">
                  <p:embed/>
                </p:oleObj>
              </mc:Choice>
              <mc:Fallback>
                <p:oleObj name="Document" r:id="rId3" imgW="6083076" imgH="6629156" progId="Word.Document.12">
                  <p:embed/>
                  <p:pic>
                    <p:nvPicPr>
                      <p:cNvPr id="0" name="Picture 1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833" y="0"/>
                        <a:ext cx="6383989" cy="695708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TextBox 2"/>
          <p:cNvSpPr txBox="1"/>
          <p:nvPr/>
        </p:nvSpPr>
        <p:spPr>
          <a:xfrm>
            <a:off x="6444208" y="6211669"/>
            <a:ext cx="2520280" cy="415498"/>
          </a:xfrm>
          <a:prstGeom prst="rect">
            <a:avLst/>
          </a:prstGeom>
          <a:noFill/>
        </p:spPr>
        <p:txBody>
          <a:bodyPr wrap="square" rtlCol="0">
            <a:spAutoFit/>
          </a:bodyPr>
          <a:lstStyle/>
          <a:p>
            <a:r>
              <a:rPr lang="en-US" sz="1050" dirty="0">
                <a:latin typeface="+mj-lt"/>
              </a:rPr>
              <a:t>(Table can be found on pages            </a:t>
            </a:r>
          </a:p>
          <a:p>
            <a:r>
              <a:rPr lang="en-US" sz="1050" dirty="0">
                <a:latin typeface="+mj-lt"/>
              </a:rPr>
              <a:t>     476-477 in textbook)</a:t>
            </a:r>
          </a:p>
        </p:txBody>
      </p:sp>
    </p:spTree>
  </p:cSld>
  <p:clrMapOvr>
    <a:masterClrMapping/>
  </p:clrMapOvr>
  <p:transition>
    <p:wipe dir="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idx="4294967295"/>
          </p:nvPr>
        </p:nvSpPr>
        <p:spPr>
          <a:xfrm>
            <a:off x="0" y="260648"/>
            <a:ext cx="9144000" cy="1152128"/>
          </a:xfrm>
        </p:spPr>
        <p:txBody>
          <a:bodyPr>
            <a:noAutofit/>
          </a:bodyPr>
          <a:lstStyle/>
          <a:p>
            <a:r>
              <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rPr>
              <a:t>Table 14.4</a:t>
            </a:r>
            <a:br>
              <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rPr>
            </a:br>
            <a:r>
              <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rPr>
              <a:t>Risk Level Determination and Meaning</a:t>
            </a:r>
          </a:p>
        </p:txBody>
      </p:sp>
      <p:sp useBgFill="1">
        <p:nvSpPr>
          <p:cNvPr id="8" name="TextBox 7"/>
          <p:cNvSpPr txBox="1"/>
          <p:nvPr/>
        </p:nvSpPr>
        <p:spPr>
          <a:xfrm>
            <a:off x="239298" y="3429000"/>
            <a:ext cx="8676101" cy="381001"/>
          </a:xfrm>
          <a:prstGeom prst="rect">
            <a:avLst/>
          </a:prstGeom>
        </p:spPr>
        <p:txBody>
          <a:bodyPr wrap="square" rtlCol="0">
            <a:spAutoFit/>
          </a:bodyPr>
          <a:lstStyle/>
          <a:p>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673021534"/>
              </p:ext>
            </p:extLst>
          </p:nvPr>
        </p:nvGraphicFramePr>
        <p:xfrm>
          <a:off x="539552" y="1443000"/>
          <a:ext cx="8284896" cy="5380231"/>
        </p:xfrm>
        <a:graphic>
          <a:graphicData uri="http://schemas.openxmlformats.org/presentationml/2006/ole">
            <mc:AlternateContent xmlns:mc="http://schemas.openxmlformats.org/markup-compatibility/2006">
              <mc:Choice xmlns:v="urn:schemas-microsoft-com:vml" Requires="v">
                <p:oleObj name="Document" r:id="rId3" imgW="6375165" imgH="4140048" progId="Word.Document.12">
                  <p:embed/>
                </p:oleObj>
              </mc:Choice>
              <mc:Fallback>
                <p:oleObj name="Document" r:id="rId3" imgW="6375165" imgH="4140048" progId="Word.Document.12">
                  <p:embed/>
                  <p:pic>
                    <p:nvPicPr>
                      <p:cNvPr id="0"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552" y="1443000"/>
                        <a:ext cx="8284896" cy="53802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ransition>
    <p:dissolv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normAutofit/>
          </a:bodyPr>
          <a:lstStyle/>
          <a:p>
            <a:r>
              <a:rPr lang="en-GB" sz="5400" dirty="0">
                <a:ln w="18415" cmpd="sng">
                  <a:noFill/>
                  <a:prstDash val="solid"/>
                </a:ln>
                <a:solidFill>
                  <a:schemeClr val="accent6">
                    <a:lumMod val="40000"/>
                    <a:lumOff val="60000"/>
                  </a:schemeClr>
                </a:solidFill>
                <a:effectLst/>
              </a:rPr>
              <a:t>IT Security Management Overview</a:t>
            </a:r>
            <a:endParaRPr lang="en-AU" sz="5400" dirty="0">
              <a:ln w="18415" cmpd="sng">
                <a:noFill/>
                <a:prstDash val="solid"/>
              </a:ln>
              <a:solidFill>
                <a:schemeClr val="accent6">
                  <a:lumMod val="40000"/>
                  <a:lumOff val="60000"/>
                </a:schemeClr>
              </a:solidFill>
              <a:effectLst/>
            </a:endParaRPr>
          </a:p>
        </p:txBody>
      </p:sp>
      <p:sp>
        <p:nvSpPr>
          <p:cNvPr id="9" name="Content Placeholder 8"/>
          <p:cNvSpPr>
            <a:spLocks noGrp="1"/>
          </p:cNvSpPr>
          <p:nvPr>
            <p:ph idx="1"/>
          </p:nvPr>
        </p:nvSpPr>
        <p:spPr>
          <a:xfrm>
            <a:off x="381000" y="4343400"/>
            <a:ext cx="8610600" cy="2819400"/>
          </a:xfrm>
        </p:spPr>
        <p:txBody>
          <a:bodyPr>
            <a:normAutofit/>
          </a:bodyPr>
          <a:lstStyle/>
          <a:p>
            <a:pPr>
              <a:buSzPct val="130000"/>
            </a:pPr>
            <a:r>
              <a:rPr lang="en-US" sz="2000" dirty="0">
                <a:latin typeface="+mn-lt"/>
              </a:rPr>
              <a:t>Ensures that critical assets are sufficiently protected in a cost-effective manner</a:t>
            </a:r>
          </a:p>
          <a:p>
            <a:pPr>
              <a:buSzPct val="130000"/>
            </a:pPr>
            <a:r>
              <a:rPr lang="en-US" sz="2000" dirty="0">
                <a:latin typeface="+mn-lt"/>
              </a:rPr>
              <a:t>Security risk assessment is needed for each asset in the organization that requires protection</a:t>
            </a:r>
          </a:p>
          <a:p>
            <a:pPr>
              <a:buSzPct val="130000"/>
            </a:pPr>
            <a:r>
              <a:rPr lang="en-US" sz="2000" dirty="0">
                <a:latin typeface="+mn-lt"/>
              </a:rPr>
              <a:t>Provides the information necessary to decide what management, operational, and technical controls are needed to reduce the risks identified</a:t>
            </a:r>
          </a:p>
          <a:p>
            <a:endParaRPr lang="en-US" dirty="0"/>
          </a:p>
          <a:p>
            <a:endParaRPr lang="en-US" dirty="0"/>
          </a:p>
          <a:p>
            <a:endParaRPr lang="en-US" dirty="0"/>
          </a:p>
          <a:p>
            <a:endParaRPr lang="en-US" dirty="0"/>
          </a:p>
        </p:txBody>
      </p:sp>
      <p:sp>
        <p:nvSpPr>
          <p:cNvPr id="10" name="TextBox 9"/>
          <p:cNvSpPr txBox="1"/>
          <p:nvPr/>
        </p:nvSpPr>
        <p:spPr>
          <a:xfrm>
            <a:off x="220892" y="4122622"/>
            <a:ext cx="184666" cy="369332"/>
          </a:xfrm>
          <a:prstGeom prst="rect">
            <a:avLst/>
          </a:prstGeom>
          <a:noFill/>
        </p:spPr>
        <p:txBody>
          <a:bodyPr wrap="none" rtlCol="0">
            <a:spAutoFit/>
          </a:bodyPr>
          <a:lstStyle/>
          <a:p>
            <a:endParaRPr lang="en-US" dirty="0"/>
          </a:p>
        </p:txBody>
      </p:sp>
      <p:graphicFrame>
        <p:nvGraphicFramePr>
          <p:cNvPr id="5" name="Diagram 4"/>
          <p:cNvGraphicFramePr/>
          <p:nvPr>
            <p:extLst>
              <p:ext uri="{D42A27DB-BD31-4B8C-83A1-F6EECF244321}">
                <p14:modId xmlns:p14="http://schemas.microsoft.com/office/powerpoint/2010/main" val="3046568816"/>
              </p:ext>
            </p:extLst>
          </p:nvPr>
        </p:nvGraphicFramePr>
        <p:xfrm>
          <a:off x="228600" y="1371600"/>
          <a:ext cx="86106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p:cNvSpPr txBox="1"/>
          <p:nvPr/>
        </p:nvSpPr>
        <p:spPr>
          <a:xfrm>
            <a:off x="609600" y="1828800"/>
            <a:ext cx="8077200" cy="800219"/>
          </a:xfrm>
          <a:prstGeom prst="rect">
            <a:avLst/>
          </a:prstGeom>
          <a:noFill/>
        </p:spPr>
        <p:txBody>
          <a:bodyPr wrap="square" rtlCol="0">
            <a:spAutoFit/>
          </a:bodyPr>
          <a:lstStyle/>
          <a:p>
            <a:pPr lvl="0"/>
            <a:r>
              <a:rPr lang="en-US" sz="2800" dirty="0">
                <a:latin typeface="+mn-lt"/>
              </a:rPr>
              <a:t>Is the formal process of answering the questions:</a:t>
            </a:r>
          </a:p>
          <a:p>
            <a:endParaRPr lang="en-US" dirty="0">
              <a:latin typeface="+mj-l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0" name="Rectangle 2"/>
          <p:cNvSpPr>
            <a:spLocks noGrp="1" noChangeArrowheads="1"/>
          </p:cNvSpPr>
          <p:nvPr>
            <p:ph type="title"/>
          </p:nvPr>
        </p:nvSpPr>
        <p:spPr>
          <a:xfrm>
            <a:off x="381000" y="304800"/>
            <a:ext cx="8228013" cy="2133600"/>
          </a:xfrm>
        </p:spPr>
        <p:txBody>
          <a:bodyPr>
            <a:normAutofit fontScale="90000"/>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Table 14.5</a:t>
            </a:r>
            <a:b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br>
            <a:b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br>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Risk Register</a:t>
            </a:r>
          </a:p>
        </p:txBody>
      </p:sp>
      <p:graphicFrame>
        <p:nvGraphicFramePr>
          <p:cNvPr id="2" name="Object 1"/>
          <p:cNvGraphicFramePr>
            <a:graphicFrameLocks noChangeAspect="1"/>
          </p:cNvGraphicFramePr>
          <p:nvPr>
            <p:extLst>
              <p:ext uri="{D42A27DB-BD31-4B8C-83A1-F6EECF244321}">
                <p14:modId xmlns:p14="http://schemas.microsoft.com/office/powerpoint/2010/main" val="2939078783"/>
              </p:ext>
            </p:extLst>
          </p:nvPr>
        </p:nvGraphicFramePr>
        <p:xfrm>
          <a:off x="107504" y="3068960"/>
          <a:ext cx="8864408" cy="1712844"/>
        </p:xfrm>
        <a:graphic>
          <a:graphicData uri="http://schemas.openxmlformats.org/presentationml/2006/ole">
            <mc:AlternateContent xmlns:mc="http://schemas.openxmlformats.org/markup-compatibility/2006">
              <mc:Choice xmlns:v="urn:schemas-microsoft-com:vml" Requires="v">
                <p:oleObj name="Document" r:id="rId3" imgW="6375165" imgH="1231855" progId="Word.Document.12">
                  <p:embed/>
                </p:oleObj>
              </mc:Choice>
              <mc:Fallback>
                <p:oleObj name="Document" r:id="rId3" imgW="6375165" imgH="1231855" progId="Word.Document.12">
                  <p:embed/>
                  <p:pic>
                    <p:nvPicPr>
                      <p:cNvPr id="0" name="Picture 1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3068960"/>
                        <a:ext cx="8864408" cy="171284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ransition>
    <p:wipe dir="d"/>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5.pdf"/>
          <p:cNvPicPr>
            <a:picLocks noChangeAspect="1"/>
          </p:cNvPicPr>
          <p:nvPr/>
        </p:nvPicPr>
        <p:blipFill rotWithShape="1">
          <a:blip r:embed="rId3">
            <a:extLst>
              <a:ext uri="{28A0092B-C50C-407E-A947-70E740481C1C}">
                <a14:useLocalDpi xmlns:a14="http://schemas.microsoft.com/office/drawing/2010/main" val="0"/>
              </a:ext>
            </a:extLst>
          </a:blip>
          <a:srcRect l="10354" t="13928" r="14982" b="30208"/>
          <a:stretch/>
        </p:blipFill>
        <p:spPr>
          <a:xfrm>
            <a:off x="1115616" y="188640"/>
            <a:ext cx="6637965" cy="6427291"/>
          </a:xfrm>
          <a:prstGeom prst="rect">
            <a:avLst/>
          </a:prstGeom>
          <a:solidFill>
            <a:schemeClr val="tx1"/>
          </a:solidFill>
        </p:spPr>
      </p:pic>
    </p:spTree>
  </p:cSld>
  <p:clrMapOvr>
    <a:masterClrMapping/>
  </p:clrMapOvr>
  <p:transition>
    <p:wipe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Rectangle 2"/>
          <p:cNvSpPr>
            <a:spLocks noGrp="1" noChangeArrowheads="1"/>
          </p:cNvSpPr>
          <p:nvPr>
            <p:ph type="title"/>
          </p:nvPr>
        </p:nvSpPr>
        <p:spPr>
          <a:xfrm>
            <a:off x="0" y="-99392"/>
            <a:ext cx="9144000" cy="1196752"/>
          </a:xfrm>
        </p:spPr>
        <p:txBody>
          <a:bodyPr/>
          <a:lstStyle/>
          <a:p>
            <a:r>
              <a:rPr lang="en-US" dirty="0">
                <a:solidFill>
                  <a:schemeClr val="accent6">
                    <a:lumMod val="40000"/>
                    <a:lumOff val="60000"/>
                  </a:schemeClr>
                </a:solidFill>
              </a:rPr>
              <a:t>Risk Treatment Alternatives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35877066"/>
              </p:ext>
            </p:extLst>
          </p:nvPr>
        </p:nvGraphicFramePr>
        <p:xfrm>
          <a:off x="152400" y="1268760"/>
          <a:ext cx="8991600" cy="55892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Rectangle 2"/>
          <p:cNvSpPr>
            <a:spLocks noGrp="1" noChangeArrowheads="1"/>
          </p:cNvSpPr>
          <p:nvPr>
            <p:ph type="title"/>
          </p:nvPr>
        </p:nvSpPr>
        <p:spPr>
          <a:xfrm>
            <a:off x="467544" y="188640"/>
            <a:ext cx="8229600" cy="1600200"/>
          </a:xfrm>
        </p:spPr>
        <p:txBody>
          <a:bodyPr/>
          <a:lstStyle/>
          <a:p>
            <a:r>
              <a:rPr lang="en-US" dirty="0"/>
              <a:t>Case Study: Silver Star Mines</a:t>
            </a:r>
          </a:p>
        </p:txBody>
      </p:sp>
      <p:sp>
        <p:nvSpPr>
          <p:cNvPr id="266243" name="Rectangle 3"/>
          <p:cNvSpPr>
            <a:spLocks noGrp="1" noChangeArrowheads="1"/>
          </p:cNvSpPr>
          <p:nvPr>
            <p:ph idx="1"/>
          </p:nvPr>
        </p:nvSpPr>
        <p:spPr>
          <a:xfrm>
            <a:off x="467544" y="2276872"/>
            <a:ext cx="8458200" cy="5181600"/>
          </a:xfrm>
        </p:spPr>
        <p:txBody>
          <a:bodyPr>
            <a:normAutofit/>
          </a:bodyPr>
          <a:lstStyle/>
          <a:p>
            <a:pPr>
              <a:lnSpc>
                <a:spcPct val="90000"/>
              </a:lnSpc>
              <a:buClr>
                <a:schemeClr val="accent6">
                  <a:lumMod val="60000"/>
                  <a:lumOff val="40000"/>
                </a:schemeClr>
              </a:buClr>
              <a:buSzPct val="140000"/>
              <a:buFont typeface="Arial" charset="0"/>
              <a:buChar char="•"/>
            </a:pPr>
            <a:r>
              <a:rPr lang="en-US" sz="2800" dirty="0">
                <a:latin typeface="+mn-lt"/>
              </a:rPr>
              <a:t>Fictional operation of global mining company</a:t>
            </a:r>
          </a:p>
          <a:p>
            <a:pPr>
              <a:lnSpc>
                <a:spcPct val="90000"/>
              </a:lnSpc>
              <a:buClr>
                <a:schemeClr val="accent6">
                  <a:lumMod val="60000"/>
                  <a:lumOff val="40000"/>
                </a:schemeClr>
              </a:buClr>
              <a:buSzPct val="140000"/>
              <a:buFont typeface="Arial" charset="0"/>
              <a:buChar char="•"/>
            </a:pPr>
            <a:r>
              <a:rPr lang="en-US" sz="2800" dirty="0">
                <a:latin typeface="+mn-lt"/>
              </a:rPr>
              <a:t>Large IT infrastructure</a:t>
            </a:r>
          </a:p>
          <a:p>
            <a:pPr lvl="1">
              <a:lnSpc>
                <a:spcPct val="90000"/>
              </a:lnSpc>
              <a:buClr>
                <a:schemeClr val="accent6">
                  <a:lumMod val="60000"/>
                  <a:lumOff val="40000"/>
                </a:schemeClr>
              </a:buClr>
              <a:buSzPct val="140000"/>
              <a:buFont typeface="Arial" charset="0"/>
              <a:buChar char="•"/>
            </a:pPr>
            <a:r>
              <a:rPr lang="en-US" sz="1800" dirty="0">
                <a:latin typeface="+mn-lt"/>
              </a:rPr>
              <a:t>Both common and specific software</a:t>
            </a:r>
          </a:p>
          <a:p>
            <a:pPr lvl="1">
              <a:lnSpc>
                <a:spcPct val="90000"/>
              </a:lnSpc>
              <a:buClr>
                <a:schemeClr val="accent6">
                  <a:lumMod val="60000"/>
                  <a:lumOff val="40000"/>
                </a:schemeClr>
              </a:buClr>
              <a:buSzPct val="140000"/>
              <a:buFont typeface="Arial" charset="0"/>
              <a:buChar char="•"/>
            </a:pPr>
            <a:r>
              <a:rPr lang="en-US" sz="1800" dirty="0">
                <a:latin typeface="+mn-lt"/>
              </a:rPr>
              <a:t>Some directly relates to health and safety</a:t>
            </a:r>
          </a:p>
          <a:p>
            <a:pPr lvl="1">
              <a:lnSpc>
                <a:spcPct val="90000"/>
              </a:lnSpc>
              <a:buClr>
                <a:schemeClr val="accent6">
                  <a:lumMod val="60000"/>
                  <a:lumOff val="40000"/>
                </a:schemeClr>
              </a:buClr>
              <a:buSzPct val="140000"/>
              <a:buFont typeface="Arial" charset="0"/>
              <a:buChar char="•"/>
            </a:pPr>
            <a:r>
              <a:rPr lang="en-US" sz="1800" dirty="0">
                <a:latin typeface="+mn-lt"/>
              </a:rPr>
              <a:t>Formerly isolated systems now networked</a:t>
            </a:r>
          </a:p>
          <a:p>
            <a:pPr>
              <a:lnSpc>
                <a:spcPct val="90000"/>
              </a:lnSpc>
              <a:buClr>
                <a:schemeClr val="accent6">
                  <a:lumMod val="60000"/>
                  <a:lumOff val="40000"/>
                </a:schemeClr>
              </a:buClr>
              <a:buSzPct val="140000"/>
              <a:buFont typeface="Arial" charset="0"/>
              <a:buChar char="•"/>
            </a:pPr>
            <a:r>
              <a:rPr lang="en-US" sz="2800" dirty="0">
                <a:latin typeface="+mn-lt"/>
              </a:rPr>
              <a:t>Decided on combined approach</a:t>
            </a:r>
          </a:p>
          <a:p>
            <a:pPr>
              <a:lnSpc>
                <a:spcPct val="90000"/>
              </a:lnSpc>
              <a:buClr>
                <a:schemeClr val="accent6">
                  <a:lumMod val="60000"/>
                  <a:lumOff val="40000"/>
                </a:schemeClr>
              </a:buClr>
              <a:buSzPct val="140000"/>
              <a:buFont typeface="Arial" charset="0"/>
              <a:buChar char="•"/>
            </a:pPr>
            <a:r>
              <a:rPr lang="en-US" sz="2800" dirty="0">
                <a:latin typeface="+mn-lt"/>
              </a:rPr>
              <a:t>Mining industry less risky end of spectrum</a:t>
            </a:r>
          </a:p>
          <a:p>
            <a:pPr>
              <a:lnSpc>
                <a:spcPct val="90000"/>
              </a:lnSpc>
              <a:buClr>
                <a:schemeClr val="accent6">
                  <a:lumMod val="60000"/>
                  <a:lumOff val="40000"/>
                </a:schemeClr>
              </a:buClr>
              <a:buSzPct val="140000"/>
              <a:buFont typeface="Arial" charset="0"/>
              <a:buChar char="•"/>
            </a:pPr>
            <a:r>
              <a:rPr lang="en-US" sz="2800" dirty="0">
                <a:latin typeface="+mn-lt"/>
              </a:rPr>
              <a:t>Subject to legal/regulatory requirements</a:t>
            </a:r>
          </a:p>
          <a:p>
            <a:pPr>
              <a:lnSpc>
                <a:spcPct val="90000"/>
              </a:lnSpc>
              <a:buClr>
                <a:schemeClr val="accent6">
                  <a:lumMod val="60000"/>
                  <a:lumOff val="40000"/>
                </a:schemeClr>
              </a:buClr>
              <a:buSzPct val="140000"/>
              <a:buFont typeface="Arial" charset="0"/>
              <a:buChar char="•"/>
            </a:pPr>
            <a:r>
              <a:rPr lang="en-US" sz="2800" dirty="0">
                <a:latin typeface="+mn-lt"/>
              </a:rPr>
              <a:t>Management accepts moderate or low risk</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Rectangle 2"/>
          <p:cNvSpPr>
            <a:spLocks noGrp="1" noChangeArrowheads="1"/>
          </p:cNvSpPr>
          <p:nvPr>
            <p:ph type="title"/>
          </p:nvPr>
        </p:nvSpPr>
        <p:spPr>
          <a:xfrm>
            <a:off x="457200" y="188640"/>
            <a:ext cx="8229600" cy="1196752"/>
          </a:xfrm>
        </p:spPr>
        <p:txBody>
          <a:bodyPr/>
          <a:lstStyle/>
          <a:p>
            <a:r>
              <a:rPr lang="en-US" dirty="0">
                <a:solidFill>
                  <a:schemeClr val="accent6">
                    <a:lumMod val="40000"/>
                    <a:lumOff val="60000"/>
                  </a:schemeClr>
                </a:solidFill>
              </a:rPr>
              <a:t>Assets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44127276"/>
              </p:ext>
            </p:extLst>
          </p:nvPr>
        </p:nvGraphicFramePr>
        <p:xfrm>
          <a:off x="457200" y="1628800"/>
          <a:ext cx="8229600" cy="48860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60648"/>
            <a:ext cx="9144000" cy="1656184"/>
          </a:xfrm>
        </p:spPr>
        <p:txBody>
          <a:bodyPr>
            <a:normAutofit/>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Table 14.6 </a:t>
            </a:r>
            <a:br>
              <a:rPr lang="en-US" dirty="0">
                <a:effectLst/>
              </a:rPr>
            </a:br>
            <a:r>
              <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rPr>
              <a:t>Silver Star Mines Risk Register</a:t>
            </a: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2227671253"/>
              </p:ext>
            </p:extLst>
          </p:nvPr>
        </p:nvGraphicFramePr>
        <p:xfrm>
          <a:off x="251520" y="2420888"/>
          <a:ext cx="8711056" cy="3921711"/>
        </p:xfrm>
        <a:graphic>
          <a:graphicData uri="http://schemas.openxmlformats.org/presentationml/2006/ole">
            <mc:AlternateContent xmlns:mc="http://schemas.openxmlformats.org/markup-compatibility/2006">
              <mc:Choice xmlns:v="urn:schemas-microsoft-com:vml" Requires="v">
                <p:oleObj name="Document" r:id="rId3" imgW="6375165" imgH="2870094" progId="Word.Document.12">
                  <p:embed/>
                </p:oleObj>
              </mc:Choice>
              <mc:Fallback>
                <p:oleObj name="Document" r:id="rId3" imgW="6375165" imgH="2870094" progId="Word.Document.12">
                  <p:embed/>
                  <p:pic>
                    <p:nvPicPr>
                      <p:cNvPr id="0" name="Picture 1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20" y="2420888"/>
                        <a:ext cx="8711056" cy="392171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TextBox 2"/>
          <p:cNvSpPr txBox="1"/>
          <p:nvPr/>
        </p:nvSpPr>
        <p:spPr>
          <a:xfrm>
            <a:off x="258416" y="6376313"/>
            <a:ext cx="2448619" cy="276999"/>
          </a:xfrm>
          <a:prstGeom prst="rect">
            <a:avLst/>
          </a:prstGeom>
          <a:noFill/>
        </p:spPr>
        <p:txBody>
          <a:bodyPr wrap="none" rtlCol="0">
            <a:spAutoFit/>
          </a:bodyPr>
          <a:lstStyle/>
          <a:p>
            <a:r>
              <a:rPr lang="en-US" sz="1200" dirty="0">
                <a:latin typeface="+mn-lt"/>
              </a:rPr>
              <a:t>(Table is on page 482 in textbook)</a:t>
            </a:r>
          </a:p>
        </p:txBody>
      </p:sp>
    </p:spTree>
  </p:cSld>
  <p:clrMapOvr>
    <a:masterClrMapping/>
  </p:clrMapOvr>
  <p:transition>
    <p:dissolve/>
  </p:transition>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88815" y="-99392"/>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004048" y="1700808"/>
            <a:ext cx="3816424" cy="4896544"/>
          </a:xfrm>
        </p:spPr>
        <p:txBody>
          <a:bodyPr>
            <a:normAutofit/>
          </a:bodyPr>
          <a:lstStyle/>
          <a:p>
            <a:pPr marL="457200" lvl="1" indent="-457200">
              <a:buClr>
                <a:schemeClr val="accent6">
                  <a:lumMod val="60000"/>
                  <a:lumOff val="40000"/>
                </a:schemeClr>
              </a:buClr>
              <a:buSzPct val="140000"/>
              <a:buFont typeface="Arial" charset="0"/>
              <a:buChar char="•"/>
            </a:pPr>
            <a:r>
              <a:rPr lang="en-AU" sz="2800" dirty="0">
                <a:latin typeface="+mn-lt"/>
              </a:rPr>
              <a:t>Detailed security risk analysis</a:t>
            </a:r>
          </a:p>
          <a:p>
            <a:pPr lvl="1">
              <a:buClr>
                <a:schemeClr val="accent6">
                  <a:lumMod val="60000"/>
                  <a:lumOff val="40000"/>
                </a:schemeClr>
              </a:buClr>
              <a:buSzPct val="140000"/>
              <a:buFont typeface="Arial" charset="0"/>
              <a:buChar char="•"/>
            </a:pPr>
            <a:r>
              <a:rPr lang="en-AU" sz="1800" dirty="0">
                <a:latin typeface="+mn-lt"/>
              </a:rPr>
              <a:t>Context and system characterization</a:t>
            </a:r>
          </a:p>
          <a:p>
            <a:pPr lvl="1">
              <a:buClr>
                <a:schemeClr val="accent6">
                  <a:lumMod val="60000"/>
                  <a:lumOff val="40000"/>
                </a:schemeClr>
              </a:buClr>
              <a:buSzPct val="140000"/>
              <a:buFont typeface="Arial" charset="0"/>
              <a:buChar char="•"/>
            </a:pPr>
            <a:r>
              <a:rPr lang="en-AU" sz="1800" dirty="0">
                <a:latin typeface="+mn-lt"/>
              </a:rPr>
              <a:t>Identification of threats/risks/vulnerabilities</a:t>
            </a:r>
          </a:p>
          <a:p>
            <a:pPr lvl="1">
              <a:buClr>
                <a:schemeClr val="accent6">
                  <a:lumMod val="60000"/>
                  <a:lumOff val="40000"/>
                </a:schemeClr>
              </a:buClr>
              <a:buSzPct val="140000"/>
              <a:buFont typeface="Arial" charset="0"/>
              <a:buChar char="•"/>
            </a:pPr>
            <a:r>
              <a:rPr lang="en-AU" sz="1800" dirty="0">
                <a:latin typeface="+mn-lt"/>
              </a:rPr>
              <a:t>Analyze risks</a:t>
            </a:r>
          </a:p>
          <a:p>
            <a:pPr lvl="1">
              <a:buClr>
                <a:schemeClr val="accent6">
                  <a:lumMod val="60000"/>
                  <a:lumOff val="40000"/>
                </a:schemeClr>
              </a:buClr>
              <a:buSzPct val="140000"/>
              <a:buFont typeface="Arial" charset="0"/>
              <a:buChar char="•"/>
            </a:pPr>
            <a:r>
              <a:rPr lang="en-AU" sz="1800" dirty="0">
                <a:latin typeface="+mn-lt"/>
              </a:rPr>
              <a:t>Evaluate risks</a:t>
            </a:r>
          </a:p>
          <a:p>
            <a:pPr lvl="1">
              <a:buClr>
                <a:schemeClr val="accent6">
                  <a:lumMod val="60000"/>
                  <a:lumOff val="40000"/>
                </a:schemeClr>
              </a:buClr>
              <a:buSzPct val="140000"/>
              <a:buFont typeface="Arial" charset="0"/>
              <a:buChar char="•"/>
            </a:pPr>
            <a:r>
              <a:rPr lang="en-AU" sz="1800" dirty="0">
                <a:latin typeface="+mn-lt"/>
              </a:rPr>
              <a:t>Risk treatment</a:t>
            </a:r>
          </a:p>
          <a:p>
            <a:pPr marL="457200" lvl="1" indent="-457200">
              <a:buClr>
                <a:schemeClr val="accent6">
                  <a:lumMod val="60000"/>
                  <a:lumOff val="40000"/>
                </a:schemeClr>
              </a:buClr>
              <a:buSzPct val="140000"/>
              <a:buFont typeface="Arial" charset="0"/>
              <a:buChar char="•"/>
            </a:pPr>
            <a:r>
              <a:rPr lang="en-AU" sz="2800" dirty="0">
                <a:latin typeface="+mn-lt"/>
              </a:rPr>
              <a:t>Case study: Silver Star Mines</a:t>
            </a:r>
            <a:endParaRPr lang="en-AU" sz="1800" dirty="0">
              <a:latin typeface="+mn-lt"/>
            </a:endParaRPr>
          </a:p>
        </p:txBody>
      </p:sp>
      <p:sp>
        <p:nvSpPr>
          <p:cNvPr id="2" name="Content Placeholder 1"/>
          <p:cNvSpPr>
            <a:spLocks noGrp="1"/>
          </p:cNvSpPr>
          <p:nvPr>
            <p:ph sz="quarter" idx="13"/>
          </p:nvPr>
        </p:nvSpPr>
        <p:spPr>
          <a:xfrm>
            <a:off x="611560" y="1700808"/>
            <a:ext cx="4041648" cy="5229200"/>
          </a:xfrm>
        </p:spPr>
        <p:txBody>
          <a:bodyPr>
            <a:normAutofit/>
          </a:bodyPr>
          <a:lstStyle/>
          <a:p>
            <a:pPr>
              <a:buClr>
                <a:schemeClr val="accent6">
                  <a:lumMod val="60000"/>
                  <a:lumOff val="40000"/>
                </a:schemeClr>
              </a:buClr>
              <a:buSzPct val="140000"/>
              <a:buFont typeface="Arial" charset="0"/>
              <a:buChar char="•"/>
            </a:pPr>
            <a:r>
              <a:rPr lang="en-US" sz="2800" dirty="0">
                <a:latin typeface="+mn-lt"/>
              </a:rPr>
              <a:t>IT security management</a:t>
            </a:r>
          </a:p>
          <a:p>
            <a:pPr>
              <a:buClr>
                <a:schemeClr val="accent6">
                  <a:lumMod val="60000"/>
                  <a:lumOff val="40000"/>
                </a:schemeClr>
              </a:buClr>
              <a:buSzPct val="140000"/>
              <a:buFont typeface="Arial" charset="0"/>
              <a:buChar char="•"/>
            </a:pPr>
            <a:r>
              <a:rPr lang="en-US" sz="2800" dirty="0">
                <a:latin typeface="+mn-lt"/>
              </a:rPr>
              <a:t>Organizational context and security policy</a:t>
            </a:r>
          </a:p>
          <a:p>
            <a:pPr>
              <a:buClr>
                <a:schemeClr val="accent6">
                  <a:lumMod val="60000"/>
                  <a:lumOff val="40000"/>
                </a:schemeClr>
              </a:buClr>
              <a:buSzPct val="140000"/>
              <a:buFont typeface="Arial" charset="0"/>
              <a:buChar char="•"/>
            </a:pPr>
            <a:r>
              <a:rPr lang="en-US" sz="2800" dirty="0">
                <a:latin typeface="+mn-lt"/>
              </a:rPr>
              <a:t>Security risk   assessment</a:t>
            </a:r>
          </a:p>
          <a:p>
            <a:pPr lvl="1">
              <a:buClr>
                <a:schemeClr val="accent6">
                  <a:lumMod val="60000"/>
                  <a:lumOff val="40000"/>
                </a:schemeClr>
              </a:buClr>
              <a:buSzPct val="140000"/>
              <a:buFont typeface="Arial" charset="0"/>
              <a:buChar char="•"/>
            </a:pPr>
            <a:r>
              <a:rPr lang="en-US" sz="1800" dirty="0">
                <a:latin typeface="+mn-lt"/>
              </a:rPr>
              <a:t>Baseline approach</a:t>
            </a:r>
          </a:p>
          <a:p>
            <a:pPr lvl="1">
              <a:buClr>
                <a:schemeClr val="accent6">
                  <a:lumMod val="60000"/>
                  <a:lumOff val="40000"/>
                </a:schemeClr>
              </a:buClr>
              <a:buSzPct val="140000"/>
              <a:buFont typeface="Arial" charset="0"/>
              <a:buChar char="•"/>
            </a:pPr>
            <a:r>
              <a:rPr lang="en-US" sz="1800" dirty="0">
                <a:latin typeface="+mn-lt"/>
              </a:rPr>
              <a:t>Informal approach</a:t>
            </a:r>
          </a:p>
          <a:p>
            <a:pPr lvl="1">
              <a:buClr>
                <a:schemeClr val="accent6">
                  <a:lumMod val="60000"/>
                  <a:lumOff val="40000"/>
                </a:schemeClr>
              </a:buClr>
              <a:buSzPct val="140000"/>
              <a:buFont typeface="Arial" charset="0"/>
              <a:buChar char="•"/>
            </a:pPr>
            <a:r>
              <a:rPr lang="en-US" sz="1800" dirty="0">
                <a:latin typeface="+mn-lt"/>
              </a:rPr>
              <a:t>Detailed risk analysis</a:t>
            </a:r>
          </a:p>
          <a:p>
            <a:pPr lvl="1">
              <a:buClr>
                <a:schemeClr val="accent6">
                  <a:lumMod val="60000"/>
                  <a:lumOff val="40000"/>
                </a:schemeClr>
              </a:buClr>
              <a:buSzPct val="140000"/>
              <a:buFont typeface="Arial" charset="0"/>
              <a:buChar char="•"/>
            </a:pPr>
            <a:r>
              <a:rPr lang="en-US" sz="1800" dirty="0">
                <a:latin typeface="+mn-lt"/>
              </a:rPr>
              <a:t>Combined approach</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800" y="6858000"/>
            <a:ext cx="8839200" cy="369332"/>
          </a:xfrm>
          <a:prstGeom prst="rect">
            <a:avLst/>
          </a:prstGeom>
          <a:noFill/>
        </p:spPr>
        <p:txBody>
          <a:bodyPr wrap="square" rtlCol="0">
            <a:spAutoFit/>
          </a:bodyPr>
          <a:lstStyle/>
          <a:p>
            <a:endParaRPr lang="en-US" dirty="0"/>
          </a:p>
        </p:txBody>
      </p:sp>
      <p:sp>
        <p:nvSpPr>
          <p:cNvPr id="6" name="TextBox 5"/>
          <p:cNvSpPr txBox="1"/>
          <p:nvPr/>
        </p:nvSpPr>
        <p:spPr>
          <a:xfrm>
            <a:off x="1" y="116632"/>
            <a:ext cx="9036496" cy="892552"/>
          </a:xfrm>
          <a:prstGeom prst="rect">
            <a:avLst/>
          </a:prstGeom>
          <a:noFill/>
        </p:spPr>
        <p:txBody>
          <a:bodyPr wrap="square" rtlCol="0">
            <a:spAutoFit/>
          </a:bodyPr>
          <a:lstStyle/>
          <a:p>
            <a:pPr algn="ctr"/>
            <a:r>
              <a:rPr lang="en-US" sz="2800" dirty="0">
                <a:solidFill>
                  <a:schemeClr val="tx2"/>
                </a:solidFill>
                <a:effectLst>
                  <a:outerShdw blurRad="63500" dist="38100" dir="5400000" algn="t" rotWithShape="0">
                    <a:prstClr val="black">
                      <a:alpha val="25000"/>
                    </a:prstClr>
                  </a:outerShdw>
                </a:effectLst>
                <a:latin typeface="+mn-lt"/>
                <a:ea typeface="+mj-ea"/>
                <a:cs typeface="+mj-cs"/>
              </a:rPr>
              <a:t>Table 14.1 </a:t>
            </a: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ISO/IEC 27000 Series of Standards on IT Security Techniques </a:t>
            </a:r>
          </a:p>
        </p:txBody>
      </p:sp>
      <p:pic>
        <p:nvPicPr>
          <p:cNvPr id="7" name="Picture 6"/>
          <p:cNvPicPr>
            <a:picLocks noChangeAspect="1"/>
          </p:cNvPicPr>
          <p:nvPr/>
        </p:nvPicPr>
        <p:blipFill>
          <a:blip r:embed="rId3"/>
          <a:stretch>
            <a:fillRect/>
          </a:stretch>
        </p:blipFill>
        <p:spPr>
          <a:xfrm>
            <a:off x="304800" y="1184682"/>
            <a:ext cx="8482788" cy="5673318"/>
          </a:xfrm>
          <a:prstGeom prst="rect">
            <a:avLst/>
          </a:prstGeom>
        </p:spPr>
      </p:pic>
    </p:spTree>
  </p:cSld>
  <p:clrMapOvr>
    <a:masterClrMapping/>
  </p:clrMapOvr>
  <p:transition>
    <p:wipe di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idx="4294967295"/>
          </p:nvPr>
        </p:nvSpPr>
        <p:spPr>
          <a:xfrm>
            <a:off x="0" y="0"/>
            <a:ext cx="9144000" cy="1196752"/>
          </a:xfrm>
        </p:spPr>
        <p:txBody>
          <a:bodyPr/>
          <a:lstStyle/>
          <a:p>
            <a:r>
              <a:rPr lang="en-US" dirty="0">
                <a:ln w="18415" cmpd="sng">
                  <a:noFill/>
                  <a:prstDash val="solid"/>
                </a:ln>
                <a:solidFill>
                  <a:schemeClr val="accent6">
                    <a:lumMod val="40000"/>
                    <a:lumOff val="60000"/>
                  </a:schemeClr>
                </a:solidFill>
                <a:effectLst/>
              </a:rPr>
              <a:t>IT Security Management</a:t>
            </a:r>
            <a:endParaRPr lang="en-US" dirty="0">
              <a:ln w="18415" cmpd="sng">
                <a:noFill/>
                <a:prstDash val="solid"/>
              </a:ln>
              <a:solidFill>
                <a:schemeClr val="accent6">
                  <a:lumMod val="40000"/>
                  <a:lumOff val="60000"/>
                </a:schemeClr>
              </a:solidFill>
              <a:effectLst/>
              <a:latin typeface="Times" pitchFamily="-109" charset="0"/>
            </a:endParaRPr>
          </a:p>
        </p:txBody>
      </p:sp>
      <p:graphicFrame>
        <p:nvGraphicFramePr>
          <p:cNvPr id="7" name="Content Placeholder 6"/>
          <p:cNvGraphicFramePr>
            <a:graphicFrameLocks noGrp="1"/>
          </p:cNvGraphicFramePr>
          <p:nvPr>
            <p:ph idx="4294967295"/>
            <p:extLst>
              <p:ext uri="{D42A27DB-BD31-4B8C-83A1-F6EECF244321}">
                <p14:modId xmlns:p14="http://schemas.microsoft.com/office/powerpoint/2010/main" val="3705965191"/>
              </p:ext>
            </p:extLst>
          </p:nvPr>
        </p:nvGraphicFramePr>
        <p:xfrm>
          <a:off x="0" y="1524000"/>
          <a:ext cx="9144000"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wipe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pdf"/>
          <p:cNvPicPr>
            <a:picLocks noChangeAspect="1"/>
          </p:cNvPicPr>
          <p:nvPr/>
        </p:nvPicPr>
        <p:blipFill rotWithShape="1">
          <a:blip r:embed="rId3">
            <a:extLst>
              <a:ext uri="{28A0092B-C50C-407E-A947-70E740481C1C}">
                <a14:useLocalDpi xmlns:a14="http://schemas.microsoft.com/office/drawing/2010/main" val="0"/>
              </a:ext>
            </a:extLst>
          </a:blip>
          <a:srcRect t="10727" b="1818"/>
          <a:stretch/>
        </p:blipFill>
        <p:spPr>
          <a:xfrm>
            <a:off x="1547664" y="139321"/>
            <a:ext cx="5815616" cy="6581844"/>
          </a:xfrm>
          <a:prstGeom prst="rect">
            <a:avLst/>
          </a:prstGeom>
          <a:solidFill>
            <a:schemeClr val="tx1"/>
          </a:solidFill>
        </p:spPr>
      </p:pic>
    </p:spTree>
  </p:cSld>
  <p:clrMapOvr>
    <a:masterClrMapping/>
  </p:clrMapOvr>
  <p:transition>
    <p:dissolv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t="16070" b="23628"/>
          <a:stretch/>
        </p:blipFill>
        <p:spPr>
          <a:xfrm>
            <a:off x="611559" y="260648"/>
            <a:ext cx="8105425" cy="6325331"/>
          </a:xfrm>
          <a:prstGeom prst="rect">
            <a:avLst/>
          </a:prstGeom>
          <a:solidFill>
            <a:schemeClr val="tx1"/>
          </a:solidFill>
        </p:spPr>
      </p:pic>
    </p:spTree>
  </p:cSld>
  <p:clrMapOvr>
    <a:masterClrMapping/>
  </p:clrMapOvr>
  <p:transition>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467544" y="188640"/>
            <a:ext cx="8305800" cy="1524000"/>
          </a:xfrm>
        </p:spPr>
        <p:txBody>
          <a:bodyPr>
            <a:normAutofit fontScale="90000"/>
          </a:bodyPr>
          <a:lstStyle/>
          <a:p>
            <a:r>
              <a:rPr lang="en-US" dirty="0">
                <a:ln w="18415" cmpd="sng">
                  <a:noFill/>
                  <a:prstDash val="solid"/>
                </a:ln>
                <a:solidFill>
                  <a:schemeClr val="accent6">
                    <a:lumMod val="40000"/>
                    <a:lumOff val="60000"/>
                  </a:schemeClr>
                </a:solidFill>
                <a:effectLst/>
              </a:rPr>
              <a:t>Organizational Context and Security Policy</a:t>
            </a:r>
          </a:p>
        </p:txBody>
      </p:sp>
      <p:sp>
        <p:nvSpPr>
          <p:cNvPr id="217091" name="Rectangle 3"/>
          <p:cNvSpPr>
            <a:spLocks noGrp="1" noChangeArrowheads="1"/>
          </p:cNvSpPr>
          <p:nvPr>
            <p:ph idx="1"/>
          </p:nvPr>
        </p:nvSpPr>
        <p:spPr>
          <a:xfrm>
            <a:off x="533400" y="2133600"/>
            <a:ext cx="4343400" cy="4994920"/>
          </a:xfrm>
        </p:spPr>
        <p:txBody>
          <a:bodyPr>
            <a:normAutofit/>
          </a:bodyPr>
          <a:lstStyle/>
          <a:p>
            <a:pPr>
              <a:buClr>
                <a:schemeClr val="accent6">
                  <a:lumMod val="60000"/>
                  <a:lumOff val="40000"/>
                </a:schemeClr>
              </a:buClr>
              <a:buSzPct val="140000"/>
              <a:buFont typeface="Arial"/>
              <a:buChar char="•"/>
            </a:pPr>
            <a:r>
              <a:rPr lang="en-US" sz="2800" dirty="0">
                <a:latin typeface="+mn-lt"/>
              </a:rPr>
              <a:t>Maintained and updated regularly</a:t>
            </a:r>
          </a:p>
          <a:p>
            <a:pPr lvl="1">
              <a:buClr>
                <a:schemeClr val="accent6">
                  <a:lumMod val="60000"/>
                  <a:lumOff val="40000"/>
                </a:schemeClr>
              </a:buClr>
              <a:buSzPct val="140000"/>
              <a:buFont typeface="Arial"/>
              <a:buChar char="•"/>
            </a:pPr>
            <a:r>
              <a:rPr lang="en-US" sz="2200" dirty="0">
                <a:latin typeface="+mn-lt"/>
              </a:rPr>
              <a:t>Using periodic security reviews</a:t>
            </a:r>
          </a:p>
          <a:p>
            <a:pPr lvl="1">
              <a:buClr>
                <a:schemeClr val="accent6">
                  <a:lumMod val="60000"/>
                  <a:lumOff val="40000"/>
                </a:schemeClr>
              </a:buClr>
              <a:buSzPct val="140000"/>
              <a:buFont typeface="Arial"/>
              <a:buChar char="•"/>
            </a:pPr>
            <a:r>
              <a:rPr lang="en-US" sz="2200" dirty="0">
                <a:latin typeface="+mn-lt"/>
              </a:rPr>
              <a:t>Reflect changing technical/risk environments</a:t>
            </a:r>
          </a:p>
          <a:p>
            <a:pPr>
              <a:buClr>
                <a:schemeClr val="accent6">
                  <a:lumMod val="60000"/>
                  <a:lumOff val="40000"/>
                </a:schemeClr>
              </a:buClr>
              <a:buSzPct val="140000"/>
              <a:buFont typeface="Arial"/>
              <a:buChar char="•"/>
            </a:pPr>
            <a:r>
              <a:rPr lang="en-US" sz="2800" dirty="0">
                <a:latin typeface="+mn-lt"/>
              </a:rPr>
              <a:t>Examine role and importance of IT systems in organization</a:t>
            </a:r>
          </a:p>
        </p:txBody>
      </p:sp>
      <p:graphicFrame>
        <p:nvGraphicFramePr>
          <p:cNvPr id="4" name="Diagram 3"/>
          <p:cNvGraphicFramePr/>
          <p:nvPr>
            <p:extLst>
              <p:ext uri="{D42A27DB-BD31-4B8C-83A1-F6EECF244321}">
                <p14:modId xmlns:p14="http://schemas.microsoft.com/office/powerpoint/2010/main" val="4123574289"/>
              </p:ext>
            </p:extLst>
          </p:nvPr>
        </p:nvGraphicFramePr>
        <p:xfrm>
          <a:off x="5638800" y="2125421"/>
          <a:ext cx="304800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395536" y="116632"/>
            <a:ext cx="8229600" cy="1124744"/>
          </a:xfrm>
        </p:spPr>
        <p:txBody>
          <a:bodyPr/>
          <a:lstStyle/>
          <a:p>
            <a:r>
              <a:rPr lang="en-US" dirty="0">
                <a:ln w="18415" cmpd="sng">
                  <a:noFill/>
                  <a:prstDash val="solid"/>
                </a:ln>
                <a:solidFill>
                  <a:schemeClr val="accent6">
                    <a:lumMod val="40000"/>
                    <a:lumOff val="60000"/>
                  </a:schemeClr>
                </a:solidFill>
                <a:effectLst/>
              </a:rPr>
              <a:t>Security Policy</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492999735"/>
              </p:ext>
            </p:extLst>
          </p:nvPr>
        </p:nvGraphicFramePr>
        <p:xfrm>
          <a:off x="179512" y="1628800"/>
          <a:ext cx="8784976"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18277</TotalTime>
  <Words>12209</Words>
  <Application>Microsoft Office PowerPoint</Application>
  <PresentationFormat>On-screen Show (4:3)</PresentationFormat>
  <Paragraphs>1152</Paragraphs>
  <Slides>36</Slides>
  <Notes>36</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36</vt:i4>
      </vt:variant>
    </vt:vector>
  </HeadingPairs>
  <TitlesOfParts>
    <vt:vector size="45" baseType="lpstr">
      <vt:lpstr>Arial</vt:lpstr>
      <vt:lpstr>Baskerville Bold Italic</vt:lpstr>
      <vt:lpstr>Century Gothic</vt:lpstr>
      <vt:lpstr>Courier New</vt:lpstr>
      <vt:lpstr>Palatino Linotype</vt:lpstr>
      <vt:lpstr>Times</vt:lpstr>
      <vt:lpstr>Times New Roman</vt:lpstr>
      <vt:lpstr>Executive</vt:lpstr>
      <vt:lpstr>Document</vt:lpstr>
      <vt:lpstr>PowerPoint Presentation</vt:lpstr>
      <vt:lpstr>Chapter 14</vt:lpstr>
      <vt:lpstr>IT Security Management Overview</vt:lpstr>
      <vt:lpstr>PowerPoint Presentation</vt:lpstr>
      <vt:lpstr>IT Security Management</vt:lpstr>
      <vt:lpstr>PowerPoint Presentation</vt:lpstr>
      <vt:lpstr>PowerPoint Presentation</vt:lpstr>
      <vt:lpstr>Organizational Context and Security Policy</vt:lpstr>
      <vt:lpstr>Security Policy</vt:lpstr>
      <vt:lpstr>Management Support</vt:lpstr>
      <vt:lpstr>Security Risk Assessment</vt:lpstr>
      <vt:lpstr>Baseline Approach</vt:lpstr>
      <vt:lpstr>Informal Approach</vt:lpstr>
      <vt:lpstr>Detailed Risk Analysis</vt:lpstr>
      <vt:lpstr>Combined Approach</vt:lpstr>
      <vt:lpstr>Detailed Security Risk Analysis</vt:lpstr>
      <vt:lpstr>PowerPoint Presentation</vt:lpstr>
      <vt:lpstr>Establishing the Context</vt:lpstr>
      <vt:lpstr>PowerPoint Presentation</vt:lpstr>
      <vt:lpstr>Asset Identification</vt:lpstr>
      <vt:lpstr>Terminology</vt:lpstr>
      <vt:lpstr>Threat Identification</vt:lpstr>
      <vt:lpstr>Threat Sources</vt:lpstr>
      <vt:lpstr>Vulnerability Identification</vt:lpstr>
      <vt:lpstr>Analyze Risks</vt:lpstr>
      <vt:lpstr>Analyze Existing Controls</vt:lpstr>
      <vt:lpstr>PowerPoint Presentation</vt:lpstr>
      <vt:lpstr>Table 14.3    Risk Consequences </vt:lpstr>
      <vt:lpstr>Table 14.4 Risk Level Determination and Meaning</vt:lpstr>
      <vt:lpstr>Table 14.5  Risk Register</vt:lpstr>
      <vt:lpstr>PowerPoint Presentation</vt:lpstr>
      <vt:lpstr>Risk Treatment Alternatives</vt:lpstr>
      <vt:lpstr>Case Study: Silver Star Mines</vt:lpstr>
      <vt:lpstr>Assets</vt:lpstr>
      <vt:lpstr>Table 14.6  Silver Star Mines Risk Register</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16 Lecture Overheads</dc:subject>
  <dc:creator>Dr Lawrie Brown</dc:creator>
  <cp:keywords/>
  <dc:description/>
  <cp:lastModifiedBy>yusra kaleem</cp:lastModifiedBy>
  <cp:revision>134</cp:revision>
  <cp:lastPrinted>2007-06-05T05:27:23Z</cp:lastPrinted>
  <dcterms:created xsi:type="dcterms:W3CDTF">2017-11-02T20:12:43Z</dcterms:created>
  <dcterms:modified xsi:type="dcterms:W3CDTF">2023-10-27T03:00:49Z</dcterms:modified>
  <cp:category/>
</cp:coreProperties>
</file>